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18"/>
  </p:notesMasterIdLst>
  <p:sldIdLst>
    <p:sldId id="256" r:id="rId2"/>
    <p:sldId id="258" r:id="rId3"/>
    <p:sldId id="313" r:id="rId4"/>
    <p:sldId id="324" r:id="rId5"/>
    <p:sldId id="311" r:id="rId6"/>
    <p:sldId id="297" r:id="rId7"/>
    <p:sldId id="273" r:id="rId8"/>
    <p:sldId id="330" r:id="rId9"/>
    <p:sldId id="333" r:id="rId10"/>
    <p:sldId id="334" r:id="rId11"/>
    <p:sldId id="335" r:id="rId12"/>
    <p:sldId id="304" r:id="rId13"/>
    <p:sldId id="286" r:id="rId14"/>
    <p:sldId id="289" r:id="rId15"/>
    <p:sldId id="329" r:id="rId16"/>
    <p:sldId id="318" r:id="rId17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57C"/>
    <a:srgbClr val="E93A17"/>
    <a:srgbClr val="E17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5"/>
    <p:restoredTop sz="96197"/>
  </p:normalViewPr>
  <p:slideViewPr>
    <p:cSldViewPr snapToGrid="0" snapToObjects="1">
      <p:cViewPr varScale="1">
        <p:scale>
          <a:sx n="97" d="100"/>
          <a:sy n="97" d="100"/>
        </p:scale>
        <p:origin x="282" y="72"/>
      </p:cViewPr>
      <p:guideLst/>
    </p:cSldViewPr>
  </p:slideViewPr>
  <p:notesTextViewPr>
    <p:cViewPr>
      <p:scale>
        <a:sx n="35" d="100"/>
        <a:sy n="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90B75DB7-06A1-4749-BC1E-AF97B4C559B1}" type="datetime1">
              <a:rPr kumimoji="1" lang="ko-Kore-KR" altLang="en-US"/>
              <a:pPr lvl="0">
                <a:defRPr/>
              </a:pPr>
              <a:t>06/19/2023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kumimoji="1" lang="ko-KR" altLang="en-US"/>
              <a:t>마스터 텍스트 스타일을 편집하려면 클릭</a:t>
            </a:r>
          </a:p>
          <a:p>
            <a:pPr lvl="1">
              <a:defRPr/>
            </a:pPr>
            <a:r>
              <a:rPr kumimoji="1" lang="ko-KR" altLang="en-US"/>
              <a:t>두 번째 수준</a:t>
            </a:r>
          </a:p>
          <a:p>
            <a:pPr lvl="2">
              <a:defRPr/>
            </a:pPr>
            <a:r>
              <a:rPr kumimoji="1" lang="ko-KR" altLang="en-US"/>
              <a:t>세 번째 수준</a:t>
            </a:r>
          </a:p>
          <a:p>
            <a:pPr lvl="3">
              <a:defRPr/>
            </a:pPr>
            <a:r>
              <a:rPr kumimoji="1" lang="ko-KR" altLang="en-US"/>
              <a:t>네 번째 수준</a:t>
            </a:r>
          </a:p>
          <a:p>
            <a:pPr lvl="4">
              <a:defRPr/>
            </a:pPr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214BE83B-C640-9142-A3F8-C4FB360B39E4}" type="slidenum">
              <a:rPr kumimoji="1" lang="ko-Kore-KR" altLang="en-US"/>
              <a:pPr lvl="0">
                <a:defRPr/>
              </a:pPr>
              <a:t>‹#›</a:t>
            </a:fld>
            <a:endParaRPr kumimoji="1" lang="ko-Kore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11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3557525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12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13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14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15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16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2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4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5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6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7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8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9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1479548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214BE83B-C640-9142-A3F8-C4FB360B39E4}" type="slidenum">
              <a:rPr kumimoji="1" lang="en-US" altLang="en-US"/>
              <a:pPr lvl="0">
                <a:defRPr/>
              </a:pPr>
              <a:t>10</a:t>
            </a:fld>
            <a:endParaRPr kumimoji="1" lang="en-US" altLang="en-US"/>
          </a:p>
        </p:txBody>
      </p:sp>
    </p:spTree>
    <p:extLst>
      <p:ext uri="{BB962C8B-B14F-4D97-AF65-F5344CB8AC3E}">
        <p14:creationId xmlns:p14="http://schemas.microsoft.com/office/powerpoint/2010/main" val="378640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84E74A-3AD2-0246-98A4-53F298D57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E9BAE75-CF9C-1D4A-A43B-C1AE1188D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7FE7E3E-5AB1-0D4B-8526-35C0C087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66BE54-C2BC-F64A-B5D5-A1D51C4E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C083FA-C8DA-504D-B326-3EDBB73B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689136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8A8BD2-D06B-2941-94AC-EFE81D00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76C0CDA-F20C-454E-8B17-11BD966ED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AADE0C2-41F7-7C4B-A346-40594751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8DBEC44-B2C0-5C4F-ABDE-6A83341B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483B38-496B-FB42-BDCE-CD0C8CB9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1859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C126EAB-897B-604D-8167-F3D12E21A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471E751-6DDD-7C4B-891E-0D8C913E3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687199-CC99-784D-8ADD-9521F791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4921D-9715-D146-80BC-99712BBA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43046D-E26D-2D40-913B-385CE73B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096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3C4EBD-0838-334E-B5D8-B87A4B2B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44BAD2-FB73-9340-A7A4-CB4555B68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C14DE7-A72B-0844-826C-6131B222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E67A2B-B127-DB4E-9F1E-CC13B4A1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114A1D1-D2D8-9B4C-A09D-C41BEAC8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69175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DFE9BD-D53B-BD46-B7FE-43F7E61F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9EA048-C455-F741-823C-513C984EE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F0BD59-E632-B140-ACA4-40BBC7E9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D29C6E-91A9-4F4A-B540-5409A8866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5D0FCF-F132-344A-9646-55B18665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73817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0E0B7C-1456-2341-8B86-C0716D0E6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3B4FC4-8B36-FB4B-BA9D-34AC6CA7B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5B685A0-1B9D-E34B-ADF0-8E6CBED8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1D2A5F0-686A-5645-8204-BC4EF2E3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B11AF60-59B3-824C-A580-FDA0D1085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972A841-1C95-6D4F-AB7E-43F99FC3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406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C73484-08D1-AE4F-887A-185CF016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0345334-B3A5-BB49-BD71-AD56910F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19E3E70-4C58-1041-8EA6-1CD2F0946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013F095-D680-2546-A282-819345B6B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2534BCE-48AE-F84D-B871-08A1E7CC5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E5761AC-ACF7-5546-B452-4E53092F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5D720DF-AA02-3240-A2C9-0BBD545F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C8290B9-34EB-4042-8EE3-888A6FEC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95152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436047-0B74-2542-A04F-CC4480D2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4552426-6D53-E948-93D9-8BA02F0C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6221EDF-07B8-104A-959B-77E82F44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F7E41A6-49C1-6B41-BDE2-066962A8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61290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69F3A65-39C4-6C43-BD63-9F2EAD6C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9E180F9-51FD-BF45-99B0-777892209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A5D7A3C-AAF5-0242-BF1B-189BDE1E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7958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120BAE-90DC-2D4C-899F-64FA784C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37A199-123D-8042-8D84-3114C3A4F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AB1218A-1148-5546-909B-4563BB79F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AB55043-D67F-CA4A-9C70-48E37FF4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7340CD8-9299-6844-B9FF-FE361F22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EBDEA44-4C12-A245-A937-BE7F838E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170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122682-9CDA-D142-9566-17AEE7A0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62C4355-1383-B343-9546-9118AE245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C617F53-C5B7-E547-AD52-DD9B5E72C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DB059C5-F2E3-ED4D-8C67-CEDA46DD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957B081-8F1C-4344-9C92-1035AF83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5038560-9143-F24C-BA54-9B50DBA1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1124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FC64161-7C98-C346-AA4D-75EED5F4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20608FF-C3FC-EC45-848D-7C1725995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36B7ADB-8C4C-624E-825B-764D97D12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00C2F-1C76-E143-87D8-319344E57021}" type="datetimeFigureOut">
              <a:rPr kumimoji="1" lang="ko-Kore-KR" altLang="en-US" smtClean="0"/>
              <a:t>06/19/2023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6473067-9BC8-A945-93A9-8319C3C5C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D2C4CB-83DD-A949-90BE-35BA1B68B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865C-9A58-DD47-AD12-9DBE3327A2A3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2533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s://www.google.co.kr/url?sa=i&amp;amp;rct=j&amp;amp;q=&amp;amp;esrc=s&amp;amp;source=images&amp;amp;cd=&amp;amp;ved=&amp;amp;url=https://program-plc.blogspot.com/2016/12/a-brief-review-on-simatic-industrial.html&amp;amp;psig=AOvVaw2ka1qsg9NDyCGSZFo7KRnx&amp;amp;ust=1573359298156817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CC">
              <a:alpha val="50000"/>
            </a:srgbClr>
          </a:solidFill>
          <a:effectLst>
            <a:outerShdw blurRad="156006" dist="115541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2742374" y="4447898"/>
            <a:ext cx="7087346" cy="494758"/>
            <a:chOff x="3005926" y="2037468"/>
            <a:chExt cx="3913690" cy="442940"/>
          </a:xfrm>
        </p:grpSpPr>
        <p:sp>
          <p:nvSpPr>
            <p:cNvPr id="20" name="모서리가 둥근 직사각형 19"/>
            <p:cNvSpPr/>
            <p:nvPr/>
          </p:nvSpPr>
          <p:spPr>
            <a:xfrm flipH="1">
              <a:off x="3264726" y="2037468"/>
              <a:ext cx="3396090" cy="442940"/>
            </a:xfrm>
            <a:prstGeom prst="roundRect">
              <a:avLst>
                <a:gd name="adj" fmla="val 50000"/>
              </a:avLst>
            </a:prstGeom>
            <a:solidFill>
              <a:srgbClr val="E93A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05926" y="2037468"/>
              <a:ext cx="3913690" cy="407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176"/>
                </a:spcBef>
                <a:defRPr/>
              </a:pPr>
              <a:r>
                <a:rPr lang="en-US" altLang="ko-KR" sz="2200" b="1" dirty="0">
                  <a:solidFill>
                    <a:schemeClr val="bg1"/>
                  </a:solidFill>
                  <a:latin typeface="Pretendard"/>
                  <a:ea typeface="Pretendard"/>
                  <a:cs typeface="Pretendard"/>
                </a:rPr>
                <a:t>Eco-Friendly </a:t>
              </a:r>
              <a:r>
                <a:rPr lang="en-US" altLang="ko-KR" sz="2200" b="1" dirty="0" err="1">
                  <a:solidFill>
                    <a:schemeClr val="bg1"/>
                  </a:solidFill>
                  <a:latin typeface="Pretendard"/>
                  <a:ea typeface="Pretendard"/>
                  <a:cs typeface="Pretendard"/>
                </a:rPr>
                <a:t>System&amp;Engineering</a:t>
              </a:r>
              <a:r>
                <a:rPr lang="en-US" altLang="ko-KR" sz="2200" b="1" dirty="0">
                  <a:solidFill>
                    <a:schemeClr val="bg1"/>
                  </a:solidFill>
                  <a:latin typeface="Pretendard"/>
                  <a:ea typeface="Pretendard"/>
                  <a:cs typeface="Pretendard"/>
                </a:rPr>
                <a:t> Solution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97673" y="4515660"/>
            <a:ext cx="241742" cy="359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endParaRPr kumimoji="1" lang="ko-KR" altLang="en-US">
              <a:solidFill>
                <a:schemeClr val="bg1"/>
              </a:solidFill>
              <a:latin typeface="Pretendard Light"/>
              <a:ea typeface="Pretendard Light"/>
              <a:cs typeface="Pretendard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882" y="320339"/>
            <a:ext cx="177965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>
                <a:solidFill>
                  <a:schemeClr val="bg1"/>
                </a:solidFill>
                <a:latin typeface="Pretendard Black"/>
                <a:ea typeface="Pretendard Black"/>
                <a:cs typeface="Pretendard Black"/>
              </a:rPr>
              <a:t>Investor Relation</a:t>
            </a:r>
            <a:endParaRPr kumimoji="1" lang="ko-Kore-KR" altLang="en-US" sz="1500" b="1">
              <a:solidFill>
                <a:schemeClr val="bg1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16" name="직선 연결선[R] 15"/>
          <p:cNvCxnSpPr/>
          <p:nvPr/>
        </p:nvCxnSpPr>
        <p:spPr>
          <a:xfrm>
            <a:off x="2607733" y="481921"/>
            <a:ext cx="89638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045315" y="6214495"/>
            <a:ext cx="68480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>
                <a:solidFill>
                  <a:schemeClr val="bg1"/>
                </a:solidFill>
                <a:latin typeface="Pretendard Black"/>
                <a:ea typeface="Pretendard Black"/>
                <a:cs typeface="Pretendard Black"/>
              </a:rPr>
              <a:t>2023</a:t>
            </a:r>
            <a:endParaRPr kumimoji="1" lang="ko-Kore-KR" altLang="en-US" sz="1500" b="1">
              <a:solidFill>
                <a:schemeClr val="bg1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18" name="직선 연결선[R] 17"/>
          <p:cNvCxnSpPr/>
          <p:nvPr/>
        </p:nvCxnSpPr>
        <p:spPr>
          <a:xfrm>
            <a:off x="461882" y="6376077"/>
            <a:ext cx="1015531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257675" y="1995425"/>
            <a:ext cx="3676650" cy="1825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09</a:t>
            </a:r>
            <a:endParaRPr kumimoji="1" lang="ko-Kore-KR" altLang="en-US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12" name="직선 연결선[R] 11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/>
          <p:cNvCxnSpPr/>
          <p:nvPr/>
        </p:nvCxnSpPr>
        <p:spPr>
          <a:xfrm flipV="1">
            <a:off x="2489277" y="481921"/>
            <a:ext cx="90822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290934" y="78789"/>
            <a:ext cx="192405" cy="2717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ore-KR" altLang="en-US" sz="12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180" y="320339"/>
            <a:ext cx="146093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Performance</a:t>
            </a:r>
          </a:p>
        </p:txBody>
      </p:sp>
      <p:sp>
        <p:nvSpPr>
          <p:cNvPr id="35" name="TextBox 9"/>
          <p:cNvSpPr txBox="1"/>
          <p:nvPr/>
        </p:nvSpPr>
        <p:spPr>
          <a:xfrm>
            <a:off x="9547860" y="78789"/>
            <a:ext cx="1925949" cy="338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Eco-Friendly Ship</a:t>
            </a:r>
          </a:p>
        </p:txBody>
      </p:sp>
      <p:sp>
        <p:nvSpPr>
          <p:cNvPr id="59" name="직사각형 3"/>
          <p:cNvSpPr/>
          <p:nvPr/>
        </p:nvSpPr>
        <p:spPr>
          <a:xfrm>
            <a:off x="8530312" y="6385566"/>
            <a:ext cx="613687" cy="4724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r" defTabSz="914390" latinLnBrk="1">
              <a:defRPr/>
            </a:pPr>
            <a:endParaRPr lang="en-US" altLang="ko-KR" sz="2400" b="1">
              <a:solidFill>
                <a:schemeClr val="accent1"/>
              </a:solidFill>
              <a:latin typeface="맑은 고딕"/>
              <a:ea typeface="맑은 고딕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6232EEC-337F-52A5-C312-1F1358B4CA2C}"/>
              </a:ext>
            </a:extLst>
          </p:cNvPr>
          <p:cNvGrpSpPr/>
          <p:nvPr/>
        </p:nvGrpSpPr>
        <p:grpSpPr>
          <a:xfrm>
            <a:off x="649476" y="968281"/>
            <a:ext cx="10641458" cy="5112129"/>
            <a:chOff x="649476" y="1033561"/>
            <a:chExt cx="10641458" cy="5112129"/>
          </a:xfrm>
        </p:grpSpPr>
        <p:pic>
          <p:nvPicPr>
            <p:cNvPr id="136" name="그림 6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983180" y="1033561"/>
              <a:ext cx="2784024" cy="988044"/>
            </a:xfrm>
            <a:prstGeom prst="rect">
              <a:avLst/>
            </a:prstGeom>
          </p:spPr>
        </p:pic>
        <p:pic>
          <p:nvPicPr>
            <p:cNvPr id="137" name="그림 8"/>
            <p:cNvPicPr>
              <a:picLocks noChangeAspect="1"/>
            </p:cNvPicPr>
            <p:nvPr/>
          </p:nvPicPr>
          <p:blipFill rotWithShape="1">
            <a:blip r:embed="rId4"/>
            <a:srcRect l="3650" t="5100" r="15600" b="20850"/>
            <a:stretch>
              <a:fillRect/>
            </a:stretch>
          </p:blipFill>
          <p:spPr>
            <a:xfrm>
              <a:off x="649476" y="3599351"/>
              <a:ext cx="4617071" cy="2532854"/>
            </a:xfrm>
            <a:prstGeom prst="rect">
              <a:avLst/>
            </a:prstGeom>
          </p:spPr>
        </p:pic>
        <p:sp>
          <p:nvSpPr>
            <p:cNvPr id="138" name="직사각형 10"/>
            <p:cNvSpPr/>
            <p:nvPr/>
          </p:nvSpPr>
          <p:spPr>
            <a:xfrm>
              <a:off x="983180" y="2057918"/>
              <a:ext cx="3735808" cy="134730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>
                <a:defRPr/>
              </a:pPr>
              <a:r>
                <a:rPr lang="en-US" altLang="ko-KR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123-ton Environmental </a:t>
              </a:r>
            </a:p>
            <a:p>
              <a:pPr lvl="0">
                <a:defRPr/>
              </a:pPr>
              <a:r>
                <a:rPr lang="en-US" altLang="ko-KR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cleaning &amp; Waste collection Ship</a:t>
              </a:r>
              <a:endParaRPr lang="en-US" altLang="ko-KR" sz="1600" b="1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Hybrid Propulsion System</a:t>
              </a:r>
            </a:p>
          </p:txBody>
        </p:sp>
        <p:pic>
          <p:nvPicPr>
            <p:cNvPr id="139" name="그림 12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706177" y="3599351"/>
              <a:ext cx="1841683" cy="2546339"/>
            </a:xfrm>
            <a:prstGeom prst="rect">
              <a:avLst/>
            </a:prstGeom>
          </p:spPr>
        </p:pic>
        <p:pic>
          <p:nvPicPr>
            <p:cNvPr id="144" name="그림 11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5809841" y="3612838"/>
              <a:ext cx="1896336" cy="253285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6B80395-A933-E8F2-E862-EFB5D7195C4C}"/>
                </a:ext>
              </a:extLst>
            </p:cNvPr>
            <p:cNvSpPr txBox="1"/>
            <p:nvPr/>
          </p:nvSpPr>
          <p:spPr>
            <a:xfrm>
              <a:off x="5809840" y="1214479"/>
              <a:ext cx="2698194" cy="20598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ko-KR" sz="1400" b="1" dirty="0">
                  <a:solidFill>
                    <a:srgbClr val="E93A17"/>
                  </a:solidFill>
                  <a:latin typeface="맑은 고딕" pitchFamily="50" charset="-127"/>
                  <a:ea typeface="맑은 고딕" pitchFamily="50" charset="-127"/>
                </a:rPr>
                <a:t>main components</a:t>
              </a:r>
            </a:p>
            <a:p>
              <a:endParaRPr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2 x Propulsion Motor</a:t>
              </a:r>
            </a:p>
            <a:p>
              <a:pPr marL="171448" indent="-171448">
                <a:buFont typeface="Arial" panose="020B0604020202020204" pitchFamily="34" charset="0"/>
                <a:buChar char="•"/>
              </a:pPr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2 x Grid Converter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2 x Generator Inverter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1 x DC/DC Converter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1 x Energy Storage System</a:t>
              </a:r>
              <a:b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</a:b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     Total system energy 424.0kWh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1 x Integrated Control &amp;</a:t>
              </a:r>
            </a:p>
            <a:p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        Monitoring System</a:t>
              </a:r>
              <a:endParaRPr lang="en-US" altLang="ko-KR" sz="1100" b="1" dirty="0">
                <a:solidFill>
                  <a:schemeClr val="accent5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DCEC24-D33F-7634-A315-045E74030E5A}"/>
                </a:ext>
              </a:extLst>
            </p:cNvPr>
            <p:cNvSpPr txBox="1"/>
            <p:nvPr/>
          </p:nvSpPr>
          <p:spPr>
            <a:xfrm>
              <a:off x="8623405" y="1214480"/>
              <a:ext cx="2364130" cy="20598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ko-KR" sz="1400" b="1" i="0" dirty="0">
                  <a:solidFill>
                    <a:srgbClr val="E93A17"/>
                  </a:solidFill>
                  <a:effectLst/>
                  <a:latin typeface="+mj-ea"/>
                  <a:ea typeface="+mj-ea"/>
                </a:rPr>
                <a:t>propulsion motor</a:t>
              </a:r>
            </a:p>
            <a:p>
              <a:endParaRPr lang="en-US" altLang="ko-KR" sz="600" b="1" dirty="0">
                <a:solidFill>
                  <a:srgbClr val="E93A17"/>
                </a:solidFill>
                <a:latin typeface="+mj-ea"/>
                <a:ea typeface="+mj-ea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Type : PM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voltage	: 500 VAC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 current : 284 A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 power : 215 kW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 speed : </a:t>
              </a:r>
              <a:r>
                <a:rPr lang="en-US" altLang="ko-KR" sz="1100" dirty="0"/>
                <a:t>2800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 rpm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frequency : 280 Hz</a:t>
              </a: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5BB19CE-E181-D486-406B-0754EB64D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179"/>
            <a:stretch/>
          </p:blipFill>
          <p:spPr>
            <a:xfrm>
              <a:off x="9518827" y="3612841"/>
              <a:ext cx="1772107" cy="253284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219047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en-US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10</a:t>
            </a:r>
            <a:endParaRPr kumimoji="1" lang="ko-Kore-KR" altLang="en-US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12" name="직선 연결선[R] 11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/>
          <p:cNvCxnSpPr/>
          <p:nvPr/>
        </p:nvCxnSpPr>
        <p:spPr>
          <a:xfrm flipV="1">
            <a:off x="2489277" y="481921"/>
            <a:ext cx="90822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290934" y="78789"/>
            <a:ext cx="192405" cy="2717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ore-KR" altLang="en-US" sz="12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180" y="320339"/>
            <a:ext cx="146093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Performance</a:t>
            </a:r>
          </a:p>
        </p:txBody>
      </p:sp>
      <p:sp>
        <p:nvSpPr>
          <p:cNvPr id="35" name="TextBox 9"/>
          <p:cNvSpPr txBox="1"/>
          <p:nvPr/>
        </p:nvSpPr>
        <p:spPr>
          <a:xfrm>
            <a:off x="9547860" y="78789"/>
            <a:ext cx="1925949" cy="338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Eco-Friendly Ship</a:t>
            </a:r>
          </a:p>
        </p:txBody>
      </p:sp>
      <p:sp>
        <p:nvSpPr>
          <p:cNvPr id="59" name="직사각형 3"/>
          <p:cNvSpPr/>
          <p:nvPr/>
        </p:nvSpPr>
        <p:spPr>
          <a:xfrm>
            <a:off x="8530312" y="6385566"/>
            <a:ext cx="613687" cy="4724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r" defTabSz="914390" latinLnBrk="1">
              <a:defRPr/>
            </a:pPr>
            <a:endParaRPr lang="en-US" altLang="ko-KR" sz="2400" b="1">
              <a:solidFill>
                <a:schemeClr val="accent1"/>
              </a:solidFill>
              <a:latin typeface="맑은 고딕"/>
              <a:ea typeface="맑은 고딕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DEBDA3A-6B5F-4D0F-F62D-DFCE721CC665}"/>
              </a:ext>
            </a:extLst>
          </p:cNvPr>
          <p:cNvGrpSpPr/>
          <p:nvPr/>
        </p:nvGrpSpPr>
        <p:grpSpPr>
          <a:xfrm>
            <a:off x="651998" y="820317"/>
            <a:ext cx="10638936" cy="5292630"/>
            <a:chOff x="651998" y="898339"/>
            <a:chExt cx="10638936" cy="5292630"/>
          </a:xfrm>
        </p:grpSpPr>
        <p:pic>
          <p:nvPicPr>
            <p:cNvPr id="140" name="Picture 2" descr="충청남도청 로고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842113" y="898339"/>
              <a:ext cx="3139951" cy="1387903"/>
            </a:xfrm>
            <a:prstGeom prst="rect">
              <a:avLst/>
            </a:prstGeom>
            <a:noFill/>
          </p:spPr>
        </p:pic>
        <p:pic>
          <p:nvPicPr>
            <p:cNvPr id="142" name="그림 17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5886287" y="3582263"/>
              <a:ext cx="1784795" cy="260399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3" name="직사각형 18"/>
            <p:cNvSpPr/>
            <p:nvPr/>
          </p:nvSpPr>
          <p:spPr>
            <a:xfrm>
              <a:off x="2323599" y="2194360"/>
              <a:ext cx="2445067" cy="860141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>
                <a:defRPr/>
              </a:pPr>
              <a:r>
                <a:rPr lang="en-US" altLang="ko-KR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330-ton </a:t>
              </a:r>
              <a:r>
                <a:rPr lang="ko-KR" altLang="en-US" b="1" dirty="0" err="1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hospital</a:t>
              </a:r>
              <a:r>
                <a:rPr lang="ko-KR" altLang="en-US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ko-KR" altLang="en-US" b="1" dirty="0" err="1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ship</a:t>
              </a:r>
              <a:endParaRPr lang="ko-KR" altLang="en-US" b="1" dirty="0">
                <a:solidFill>
                  <a:srgbClr val="0070C0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Hybrid Propulsion System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1E2A6F-D99B-61DC-1BF1-8B295B6F6073}"/>
                </a:ext>
              </a:extLst>
            </p:cNvPr>
            <p:cNvSpPr txBox="1"/>
            <p:nvPr/>
          </p:nvSpPr>
          <p:spPr>
            <a:xfrm>
              <a:off x="5820464" y="1212478"/>
              <a:ext cx="2645940" cy="20598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ko-KR" sz="1400" b="1" dirty="0">
                  <a:solidFill>
                    <a:srgbClr val="E93A17"/>
                  </a:solidFill>
                  <a:latin typeface="맑은 고딕" pitchFamily="50" charset="-127"/>
                  <a:ea typeface="맑은 고딕" pitchFamily="50" charset="-127"/>
                </a:rPr>
                <a:t>main components</a:t>
              </a:r>
            </a:p>
            <a:p>
              <a:endParaRPr lang="en-US" altLang="ko-KR" sz="600" b="1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2 x Propulsion Motor</a:t>
              </a:r>
            </a:p>
            <a:p>
              <a:pPr marL="171448" indent="-171448">
                <a:buFont typeface="Arial" panose="020B0604020202020204" pitchFamily="34" charset="0"/>
                <a:buChar char="•"/>
              </a:pPr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2 x Grid Converter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2 x Generator Inverter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1 x DC/DC Converter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1 x Energy Storage System</a:t>
              </a:r>
              <a:b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</a:b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     Total system energy 395.5kWh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1 x Integrated Control &amp;</a:t>
              </a:r>
            </a:p>
            <a:p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        Monitoring System</a:t>
              </a:r>
              <a:endParaRPr lang="en-US" altLang="ko-KR" sz="1100" b="1" dirty="0">
                <a:solidFill>
                  <a:schemeClr val="accent5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47293C-1D2B-1984-8DD7-F9FF7D234CF5}"/>
                </a:ext>
              </a:extLst>
            </p:cNvPr>
            <p:cNvSpPr txBox="1"/>
            <p:nvPr/>
          </p:nvSpPr>
          <p:spPr>
            <a:xfrm>
              <a:off x="8611249" y="1212290"/>
              <a:ext cx="2364130" cy="20598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ko-KR" sz="1400" b="1" i="0" dirty="0">
                  <a:solidFill>
                    <a:srgbClr val="E93A17"/>
                  </a:solidFill>
                  <a:effectLst/>
                  <a:latin typeface="+mj-ea"/>
                  <a:ea typeface="+mj-ea"/>
                </a:rPr>
                <a:t>propulsion motor</a:t>
              </a:r>
            </a:p>
            <a:p>
              <a:endParaRPr lang="en-US" altLang="ko-KR" sz="500" b="1" dirty="0">
                <a:solidFill>
                  <a:schemeClr val="accent5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Type : PM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voltage : 500 VAC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 current : 414 A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 power : 303 kW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 speed : 1</a:t>
              </a:r>
              <a:r>
                <a:rPr lang="en-US" altLang="ko-KR" sz="1100" dirty="0"/>
                <a:t>800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 rpm</a:t>
              </a:r>
            </a:p>
            <a:p>
              <a:endParaRPr lang="en-US" altLang="ko-KR" sz="300" dirty="0">
                <a:latin typeface="맑은 고딕" pitchFamily="50" charset="-127"/>
                <a:ea typeface="맑은 고딕" pitchFamily="50" charset="-127"/>
              </a:endParaRPr>
            </a:p>
            <a:p>
              <a:pPr marL="171448" indent="-171448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Nominal</a:t>
              </a:r>
              <a:r>
                <a:rPr lang="ko-KR" altLang="en-US" sz="1100" dirty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en-US" altLang="ko-KR" sz="1100" dirty="0">
                  <a:latin typeface="맑은 고딕" pitchFamily="50" charset="-127"/>
                  <a:ea typeface="맑은 고딕" pitchFamily="50" charset="-127"/>
                </a:rPr>
                <a:t>frequency : 240 Hz</a:t>
              </a:r>
            </a:p>
          </p:txBody>
        </p:sp>
        <p:pic>
          <p:nvPicPr>
            <p:cNvPr id="5" name="Picture 2" descr="충남선 501호' 330톤 급 병원선으로 대체 건조">
              <a:extLst>
                <a:ext uri="{FF2B5EF4-FFF2-40B4-BE49-F238E27FC236}">
                  <a16:creationId xmlns:a16="http://schemas.microsoft.com/office/drawing/2014/main" id="{69672C42-5711-5145-33BD-1EF13C471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8" y="3582263"/>
              <a:ext cx="4637700" cy="2608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9DBB62C-E0A8-95E0-E0D9-AAFF85DAB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1082" y="3577547"/>
              <a:ext cx="1658994" cy="26087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0FC9735D-C397-B8D5-604F-C772A8A6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98792" y="3577547"/>
              <a:ext cx="1992142" cy="260870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996639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1723000" y="824653"/>
            <a:ext cx="3618494" cy="5365578"/>
            <a:chOff x="1634648" y="1048172"/>
            <a:chExt cx="3618494" cy="5365578"/>
          </a:xfrm>
        </p:grpSpPr>
        <p:sp>
          <p:nvSpPr>
            <p:cNvPr id="48" name="모서리가 둥근 직사각형 47"/>
            <p:cNvSpPr/>
            <p:nvPr/>
          </p:nvSpPr>
          <p:spPr>
            <a:xfrm>
              <a:off x="1634648" y="1048172"/>
              <a:ext cx="3618494" cy="536557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ko-Kore-KR" altLang="en-US"/>
                <a:t>(G)Korean shipping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96833" y="1157492"/>
              <a:ext cx="259080" cy="635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en-US" altLang="ko-KR" sz="2400" b="1" spc="-35">
                <a:solidFill>
                  <a:srgbClr val="0033CC"/>
                </a:solidFill>
                <a:latin typeface="Pretendard Black"/>
                <a:ea typeface="Pretendard Black"/>
                <a:cs typeface="Pretendard Black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88918" y="5738494"/>
              <a:ext cx="2509954" cy="60007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spc="-35">
                  <a:solidFill>
                    <a:schemeClr val="dk1"/>
                  </a:solidFill>
                  <a:latin typeface="Pretendard"/>
                  <a:ea typeface="Pretendard"/>
                  <a:cs typeface="Pretendard ExtraBold"/>
                </a:rPr>
                <a:t>Research and Development of Related Technologies for Environmentally Friendly Ships in Korea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22077" y="1720022"/>
              <a:ext cx="2643635" cy="40005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spc="-35">
                  <a:solidFill>
                    <a:schemeClr val="dk1"/>
                  </a:solidFill>
                  <a:latin typeface="Pretendard"/>
                  <a:ea typeface="Pretendard"/>
                  <a:cs typeface="Pretendard ExtraBold"/>
                </a:rPr>
                <a:t>Localization of systems development, design and engineering</a:t>
              </a:r>
            </a:p>
          </p:txBody>
        </p:sp>
        <p:grpSp>
          <p:nvGrpSpPr>
            <p:cNvPr id="82" name="그룹 81"/>
            <p:cNvGrpSpPr/>
            <p:nvPr/>
          </p:nvGrpSpPr>
          <p:grpSpPr>
            <a:xfrm>
              <a:off x="1935735" y="2152899"/>
              <a:ext cx="3016321" cy="588049"/>
              <a:chOff x="761284" y="2947763"/>
              <a:chExt cx="3710704" cy="723423"/>
            </a:xfrm>
          </p:grpSpPr>
          <p:sp>
            <p:nvSpPr>
              <p:cNvPr id="83" name="사각형: 둥근 모서리 53"/>
              <p:cNvSpPr/>
              <p:nvPr/>
            </p:nvSpPr>
            <p:spPr>
              <a:xfrm>
                <a:off x="761284" y="2947763"/>
                <a:ext cx="3710704" cy="723423"/>
              </a:xfrm>
              <a:prstGeom prst="roundRect">
                <a:avLst>
                  <a:gd name="adj" fmla="val 10322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0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990524" y="3070101"/>
                <a:ext cx="3252225" cy="49214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400kW VFD(Variable Frequency Driver)</a:t>
                </a:r>
              </a:p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Development and system fabrication</a:t>
                </a: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1935735" y="2883236"/>
              <a:ext cx="3016321" cy="588049"/>
              <a:chOff x="761284" y="2947763"/>
              <a:chExt cx="3710704" cy="723423"/>
            </a:xfrm>
          </p:grpSpPr>
          <p:sp>
            <p:nvSpPr>
              <p:cNvPr id="86" name="사각형: 둥근 모서리 57"/>
              <p:cNvSpPr/>
              <p:nvPr/>
            </p:nvSpPr>
            <p:spPr>
              <a:xfrm>
                <a:off x="761284" y="2947763"/>
                <a:ext cx="3710704" cy="723423"/>
              </a:xfrm>
              <a:prstGeom prst="roundRect">
                <a:avLst>
                  <a:gd name="adj" fmla="val 10322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0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990524" y="3062182"/>
                <a:ext cx="3252225" cy="49214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DC / DC Converter</a:t>
                </a:r>
              </a:p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for ESS charging &amp; discharging</a:t>
                </a: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1935735" y="3613574"/>
              <a:ext cx="3016321" cy="304556"/>
              <a:chOff x="761284" y="3144475"/>
              <a:chExt cx="3710704" cy="374668"/>
            </a:xfrm>
          </p:grpSpPr>
          <p:sp>
            <p:nvSpPr>
              <p:cNvPr id="89" name="사각형: 둥근 모서리 60"/>
              <p:cNvSpPr/>
              <p:nvPr/>
            </p:nvSpPr>
            <p:spPr>
              <a:xfrm>
                <a:off x="761284" y="3144475"/>
                <a:ext cx="3710704" cy="374668"/>
              </a:xfrm>
              <a:prstGeom prst="roundRect">
                <a:avLst>
                  <a:gd name="adj" fmla="val 18584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0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990523" y="3235884"/>
                <a:ext cx="3252225" cy="21429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Main Switchboard</a:t>
                </a:r>
              </a:p>
            </p:txBody>
          </p:sp>
        </p:grpSp>
        <p:grpSp>
          <p:nvGrpSpPr>
            <p:cNvPr id="91" name="그룹 90"/>
            <p:cNvGrpSpPr/>
            <p:nvPr/>
          </p:nvGrpSpPr>
          <p:grpSpPr>
            <a:xfrm>
              <a:off x="1935735" y="4036186"/>
              <a:ext cx="3016321" cy="304556"/>
              <a:chOff x="761284" y="3144475"/>
              <a:chExt cx="3710704" cy="374668"/>
            </a:xfrm>
          </p:grpSpPr>
          <p:sp>
            <p:nvSpPr>
              <p:cNvPr id="92" name="사각형: 둥근 모서리 127"/>
              <p:cNvSpPr/>
              <p:nvPr/>
            </p:nvSpPr>
            <p:spPr>
              <a:xfrm>
                <a:off x="761284" y="3144475"/>
                <a:ext cx="3710704" cy="374668"/>
              </a:xfrm>
              <a:prstGeom prst="roundRect">
                <a:avLst>
                  <a:gd name="adj" fmla="val 18584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0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990523" y="3227165"/>
                <a:ext cx="3252225" cy="21869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Power Management System Panel</a:t>
                </a: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1935735" y="4881409"/>
              <a:ext cx="3016321" cy="304556"/>
              <a:chOff x="761284" y="3144475"/>
              <a:chExt cx="3710704" cy="374668"/>
            </a:xfrm>
          </p:grpSpPr>
          <p:sp>
            <p:nvSpPr>
              <p:cNvPr id="95" name="사각형: 둥근 모서리 130"/>
              <p:cNvSpPr/>
              <p:nvPr/>
            </p:nvSpPr>
            <p:spPr>
              <a:xfrm>
                <a:off x="761284" y="3144475"/>
                <a:ext cx="3710704" cy="374668"/>
              </a:xfrm>
              <a:prstGeom prst="roundRect">
                <a:avLst>
                  <a:gd name="adj" fmla="val 18584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0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90523" y="3235885"/>
                <a:ext cx="3252225" cy="213049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VFD for load bank fan control</a:t>
                </a:r>
              </a:p>
            </p:txBody>
          </p:sp>
        </p:grpSp>
        <p:grpSp>
          <p:nvGrpSpPr>
            <p:cNvPr id="97" name="그룹 96"/>
            <p:cNvGrpSpPr/>
            <p:nvPr/>
          </p:nvGrpSpPr>
          <p:grpSpPr>
            <a:xfrm>
              <a:off x="1935735" y="5304020"/>
              <a:ext cx="3016321" cy="304556"/>
              <a:chOff x="761284" y="3144475"/>
              <a:chExt cx="3710704" cy="374668"/>
            </a:xfrm>
          </p:grpSpPr>
          <p:sp>
            <p:nvSpPr>
              <p:cNvPr id="98" name="사각형: 둥근 모서리 133"/>
              <p:cNvSpPr/>
              <p:nvPr/>
            </p:nvSpPr>
            <p:spPr>
              <a:xfrm>
                <a:off x="761284" y="3144475"/>
                <a:ext cx="3710704" cy="374668"/>
              </a:xfrm>
              <a:prstGeom prst="roundRect">
                <a:avLst>
                  <a:gd name="adj" fmla="val 18584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0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990523" y="3221976"/>
                <a:ext cx="3252225" cy="22263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Water Cooling System Panel</a:t>
                </a:r>
              </a:p>
            </p:txBody>
          </p:sp>
        </p:grpSp>
        <p:grpSp>
          <p:nvGrpSpPr>
            <p:cNvPr id="100" name="그룹 99"/>
            <p:cNvGrpSpPr/>
            <p:nvPr/>
          </p:nvGrpSpPr>
          <p:grpSpPr>
            <a:xfrm>
              <a:off x="1935735" y="4458797"/>
              <a:ext cx="3016321" cy="304556"/>
              <a:chOff x="761284" y="3144475"/>
              <a:chExt cx="3710704" cy="374668"/>
            </a:xfrm>
          </p:grpSpPr>
          <p:sp>
            <p:nvSpPr>
              <p:cNvPr id="101" name="사각형: 둥근 모서리 139"/>
              <p:cNvSpPr/>
              <p:nvPr/>
            </p:nvSpPr>
            <p:spPr>
              <a:xfrm>
                <a:off x="761284" y="3144475"/>
                <a:ext cx="3710704" cy="374668"/>
              </a:xfrm>
              <a:prstGeom prst="roundRect">
                <a:avLst>
                  <a:gd name="adj" fmla="val 18584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0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990523" y="3218899"/>
                <a:ext cx="3252225" cy="22263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spc="-35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Medium"/>
                    <a:ea typeface="Pretendard Medium"/>
                    <a:cs typeface="Pretendard Medium"/>
                  </a:rPr>
                  <a:t>Load Bank Control System Panel</a:t>
                </a: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6821512" y="824653"/>
            <a:ext cx="3722995" cy="5365578"/>
            <a:chOff x="6715533" y="766582"/>
            <a:chExt cx="3722995" cy="5365578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6715533" y="766582"/>
              <a:ext cx="3618494" cy="536557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788548" y="1029147"/>
              <a:ext cx="3649980" cy="726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1400" b="1" spc="-35">
                  <a:solidFill>
                    <a:srgbClr val="3057B9"/>
                  </a:solidFill>
                  <a:latin typeface="Pretendard Black"/>
                  <a:ea typeface="Pretendard Black"/>
                  <a:cs typeface="Pretendard Black"/>
                </a:rPr>
                <a:t>Shipbuilding &amp; Marine Engineering Center</a:t>
              </a:r>
            </a:p>
            <a:p>
              <a:pPr algn="ctr">
                <a:defRPr/>
              </a:pPr>
              <a:r>
                <a:rPr lang="ko-KR" altLang="en-US" sz="1400" b="1" spc="-35">
                  <a:solidFill>
                    <a:srgbClr val="3057B9"/>
                  </a:solidFill>
                  <a:latin typeface="Pretendard Black"/>
                  <a:ea typeface="Pretendard Black"/>
                  <a:cs typeface="Pretendard Black"/>
                </a:rPr>
                <a:t> for Applied Demonstration Technology</a:t>
              </a:r>
            </a:p>
            <a:p>
              <a:pPr algn="ctr">
                <a:defRPr/>
              </a:pPr>
              <a:endParaRPr lang="ko-KR" altLang="en-US" sz="1400" b="1" spc="-35">
                <a:solidFill>
                  <a:srgbClr val="3057B9"/>
                </a:solidFill>
                <a:latin typeface="Pretendard Black"/>
                <a:ea typeface="Pretendard Black"/>
                <a:cs typeface="Pretendard Black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038335" y="1618928"/>
              <a:ext cx="2869609" cy="599476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spc="-35">
                  <a:solidFill>
                    <a:srgbClr val="292929"/>
                  </a:solidFill>
                  <a:latin typeface="Pretendard Medium"/>
                  <a:ea typeface="Pretendard Medium"/>
                  <a:cs typeface="Pretendard Medium"/>
                </a:rPr>
                <a:t>For Research and Development of Eco-friendly Electric Propulsion Vessels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spc="-35">
                  <a:solidFill>
                    <a:srgbClr val="292929"/>
                  </a:solidFill>
                  <a:latin typeface="Pretendard Medium"/>
                  <a:ea typeface="Pretendard Medium"/>
                  <a:cs typeface="Pretendard Medium"/>
                </a:rPr>
                <a:t>Co-establishment and operation</a:t>
              </a: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7177755" y="2182262"/>
              <a:ext cx="2694049" cy="560134"/>
              <a:chOff x="6384049" y="2612588"/>
              <a:chExt cx="3274151" cy="680746"/>
            </a:xfrm>
          </p:grpSpPr>
          <p:sp>
            <p:nvSpPr>
              <p:cNvPr id="136" name="사각형: 둥근 모서리 145"/>
              <p:cNvSpPr/>
              <p:nvPr/>
            </p:nvSpPr>
            <p:spPr>
              <a:xfrm>
                <a:off x="6384049" y="2612588"/>
                <a:ext cx="3274151" cy="680746"/>
              </a:xfrm>
              <a:prstGeom prst="roundRect">
                <a:avLst>
                  <a:gd name="adj" fmla="val 10322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101600" dist="63500" dir="4200000" sx="98000" sy="98000" algn="tl" rotWithShape="0">
                  <a:srgbClr val="0D255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147"/>
              </a:p>
            </p:txBody>
          </p:sp>
          <p:grpSp>
            <p:nvGrpSpPr>
              <p:cNvPr id="137" name="그룹 136"/>
              <p:cNvGrpSpPr/>
              <p:nvPr/>
            </p:nvGrpSpPr>
            <p:grpSpPr>
              <a:xfrm>
                <a:off x="6516193" y="2834789"/>
                <a:ext cx="2923537" cy="320463"/>
                <a:chOff x="5705615" y="2973264"/>
                <a:chExt cx="3313343" cy="363191"/>
              </a:xfrm>
            </p:grpSpPr>
            <p:pic>
              <p:nvPicPr>
                <p:cNvPr id="13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/>
                <a:stretch>
                  <a:fillRect/>
                </a:stretch>
              </p:blipFill>
              <p:spPr>
                <a:xfrm>
                  <a:off x="5705615" y="3004235"/>
                  <a:ext cx="1388525" cy="301252"/>
                </a:xfrm>
                <a:prstGeom prst="rect">
                  <a:avLst/>
                </a:prstGeom>
              </p:spPr>
            </p:pic>
            <p:pic>
              <p:nvPicPr>
                <p:cNvPr id="13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tretch>
                  <a:fillRect/>
                </a:stretch>
              </p:blipFill>
              <p:spPr>
                <a:xfrm>
                  <a:off x="7302066" y="2973264"/>
                  <a:ext cx="684362" cy="363191"/>
                </a:xfrm>
                <a:prstGeom prst="rect">
                  <a:avLst/>
                </a:prstGeom>
              </p:spPr>
            </p:pic>
            <p:pic>
              <p:nvPicPr>
                <p:cNvPr id="140" name="Picture 5" descr="KOMERI. 한국조선해양기자재연구원"/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8194355" y="3027313"/>
                  <a:ext cx="824603" cy="25509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1" name="Picture 2"/>
            <p:cNvPicPr>
              <a:picLocks noChangeAspect="1" noChangeArrowheads="1"/>
            </p:cNvPicPr>
            <p:nvPr/>
          </p:nvPicPr>
          <p:blipFill rotWithShape="1">
            <a:blip r:embed="rId6"/>
            <a:srcRect l="28950" t="7330" r="15810" b="11090"/>
            <a:stretch>
              <a:fillRect/>
            </a:stretch>
          </p:blipFill>
          <p:spPr>
            <a:xfrm>
              <a:off x="7087869" y="2939988"/>
              <a:ext cx="1642318" cy="1726329"/>
            </a:xfrm>
            <a:prstGeom prst="roundRect">
              <a:avLst>
                <a:gd name="adj" fmla="val 4558"/>
              </a:avLst>
            </a:prstGeom>
            <a:noFill/>
            <a:ln w="3175">
              <a:noFill/>
              <a:miter/>
            </a:ln>
          </p:spPr>
        </p:pic>
        <p:pic>
          <p:nvPicPr>
            <p:cNvPr id="142" name="Picture 1"/>
            <p:cNvPicPr>
              <a:picLocks noChangeAspect="1" noChangeArrowheads="1"/>
            </p:cNvPicPr>
            <p:nvPr/>
          </p:nvPicPr>
          <p:blipFill rotWithShape="1">
            <a:blip r:embed="rId7"/>
            <a:srcRect l="4720" r="18270"/>
            <a:stretch>
              <a:fillRect/>
            </a:stretch>
          </p:blipFill>
          <p:spPr>
            <a:xfrm>
              <a:off x="8862947" y="2939988"/>
              <a:ext cx="1078645" cy="1726329"/>
            </a:xfrm>
            <a:prstGeom prst="roundRect">
              <a:avLst>
                <a:gd name="adj" fmla="val 6275"/>
              </a:avLst>
            </a:prstGeom>
            <a:noFill/>
            <a:ln w="3175">
              <a:noFill/>
              <a:miter/>
            </a:ln>
            <a:effectLst/>
          </p:spPr>
        </p:pic>
        <p:sp>
          <p:nvSpPr>
            <p:cNvPr id="143" name="TextBox 142"/>
            <p:cNvSpPr txBox="1"/>
            <p:nvPr/>
          </p:nvSpPr>
          <p:spPr>
            <a:xfrm>
              <a:off x="7038336" y="4700248"/>
              <a:ext cx="3274152" cy="8001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marL="127066" indent="-127066">
                <a:lnSpc>
                  <a:spcPct val="110000"/>
                </a:lnSpc>
                <a:buClr>
                  <a:schemeClr val="accent1">
                    <a:lumMod val="75000"/>
                  </a:schemeClr>
                </a:buClr>
                <a:buFont typeface="Arial"/>
                <a:buChar char="•"/>
                <a:defRPr/>
              </a:pPr>
              <a:r>
                <a:rPr lang="ko-KR" altLang="en-US" sz="1200" spc="-35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Medium"/>
                  <a:ea typeface="Pretendard Medium"/>
                  <a:cs typeface="Pretendard Medium"/>
                </a:rPr>
                <a:t>Gas Fuel Hybrid Electric Propulsion System for Coastal Ships</a:t>
              </a:r>
            </a:p>
            <a:p>
              <a:pPr marL="127066" indent="-127066">
                <a:lnSpc>
                  <a:spcPct val="110000"/>
                </a:lnSpc>
                <a:buClr>
                  <a:schemeClr val="accent1">
                    <a:lumMod val="75000"/>
                  </a:schemeClr>
                </a:buClr>
                <a:buFont typeface="Arial"/>
                <a:buChar char="•"/>
                <a:defRPr/>
              </a:pPr>
              <a:r>
                <a:rPr lang="ko-KR" altLang="en-US" sz="1200" spc="-35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Medium"/>
                  <a:ea typeface="Pretendard Medium"/>
                  <a:cs typeface="Pretendard Medium"/>
                </a:rPr>
                <a:t>Development of safety and application technologies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038336" y="5540306"/>
              <a:ext cx="3263184" cy="40005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marL="127066" indent="-127066">
                <a:lnSpc>
                  <a:spcPct val="110000"/>
                </a:lnSpc>
                <a:buClr>
                  <a:schemeClr val="accent1">
                    <a:lumMod val="75000"/>
                  </a:schemeClr>
                </a:buClr>
                <a:buFont typeface="Arial"/>
                <a:buChar char="•"/>
                <a:defRPr/>
              </a:pPr>
              <a:r>
                <a:rPr lang="ko-KR" altLang="en-US" sz="1200" spc="-35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Medium"/>
                  <a:ea typeface="Pretendard Medium"/>
                  <a:cs typeface="Pretendard Medium"/>
                </a:rPr>
                <a:t>Hybrid electric propulsion system, PMS, PCS,</a:t>
              </a:r>
            </a:p>
            <a:p>
              <a:pPr marL="127066" indent="-127066">
                <a:lnSpc>
                  <a:spcPct val="110000"/>
                </a:lnSpc>
                <a:buClr>
                  <a:schemeClr val="accent1">
                    <a:lumMod val="75000"/>
                  </a:schemeClr>
                </a:buClr>
                <a:buFont typeface="Arial"/>
                <a:buChar char="•"/>
                <a:defRPr/>
              </a:pPr>
              <a:r>
                <a:rPr lang="ko-KR" altLang="en-US" sz="1200" spc="-35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Medium"/>
                  <a:ea typeface="Pretendard Medium"/>
                  <a:cs typeface="Pretendard Medium"/>
                </a:rPr>
                <a:t>Battery performance test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en-US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11</a:t>
            </a:r>
            <a:endParaRPr kumimoji="1" lang="en-US" altLang="ko-KR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sp>
        <p:nvSpPr>
          <p:cNvPr id="50" name="1/2 액자 49"/>
          <p:cNvSpPr/>
          <p:nvPr/>
        </p:nvSpPr>
        <p:spPr>
          <a:xfrm rot="8100000">
            <a:off x="5473804" y="3099190"/>
            <a:ext cx="791375" cy="791375"/>
          </a:xfrm>
          <a:prstGeom prst="halfFrame">
            <a:avLst>
              <a:gd name="adj1" fmla="val 33333"/>
              <a:gd name="adj2" fmla="val 33333"/>
            </a:avLst>
          </a:prstGeom>
          <a:gradFill flip="none" rotWithShape="1">
            <a:gsLst>
              <a:gs pos="0">
                <a:srgbClr val="E93A17"/>
              </a:gs>
              <a:gs pos="35000">
                <a:srgbClr val="E93A17"/>
              </a:gs>
              <a:gs pos="79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>
              <a:solidFill>
                <a:schemeClr val="tx1"/>
              </a:solidFill>
            </a:endParaRPr>
          </a:p>
        </p:txBody>
      </p:sp>
      <p:cxnSp>
        <p:nvCxnSpPr>
          <p:cNvPr id="57" name="직선 연결선[R] 56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[R] 52"/>
          <p:cNvCxnSpPr/>
          <p:nvPr/>
        </p:nvCxnSpPr>
        <p:spPr>
          <a:xfrm>
            <a:off x="2717074" y="481921"/>
            <a:ext cx="8854484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2538182" y="987274"/>
            <a:ext cx="1988129" cy="463055"/>
          </a:xfrm>
          <a:prstGeom prst="rect">
            <a:avLst/>
          </a:prstGeom>
        </p:spPr>
      </p:pic>
      <p:sp>
        <p:nvSpPr>
          <p:cNvPr id="146" name="TextBox 12"/>
          <p:cNvSpPr txBox="1"/>
          <p:nvPr/>
        </p:nvSpPr>
        <p:spPr>
          <a:xfrm>
            <a:off x="983180" y="320339"/>
            <a:ext cx="146093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Performance</a:t>
            </a:r>
          </a:p>
        </p:txBody>
      </p:sp>
      <p:sp>
        <p:nvSpPr>
          <p:cNvPr id="147" name="TextBox 9"/>
          <p:cNvSpPr txBox="1"/>
          <p:nvPr/>
        </p:nvSpPr>
        <p:spPr>
          <a:xfrm>
            <a:off x="11271885" y="78789"/>
            <a:ext cx="201924" cy="338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R" altLang="en-US" sz="1600" b="1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743758" y="120015"/>
            <a:ext cx="6827800" cy="33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400" b="1" spc="-35">
                <a:solidFill>
                  <a:srgbClr val="3057B9"/>
                </a:solidFill>
                <a:latin typeface="Pretendard Black"/>
                <a:ea typeface="Pretendard Black"/>
                <a:cs typeface="Pretendard Black"/>
              </a:rPr>
              <a:t>                                                                        </a:t>
            </a:r>
            <a:r>
              <a:rPr lang="en-US" altLang="ko-KR" sz="1600" b="1" spc="-35">
                <a:solidFill>
                  <a:srgbClr val="3057B9"/>
                </a:solidFill>
                <a:latin typeface="Pretendard Black"/>
                <a:ea typeface="Pretendard Black"/>
                <a:cs typeface="Pretendard Black"/>
              </a:rPr>
              <a:t> </a:t>
            </a:r>
            <a:r>
              <a:rPr lang="ko-KR" altLang="en-US" sz="1600" b="1" spc="-35">
                <a:solidFill>
                  <a:srgbClr val="3057B9"/>
                </a:solidFill>
                <a:latin typeface="Pretendard Black"/>
                <a:ea typeface="Pretendard Black"/>
                <a:cs typeface="Pretendard Black"/>
              </a:rPr>
              <a:t>Shipbuilding &amp; Marine Engineering Center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C65012A-1CE2-14DB-3621-222B85A4CB4F}"/>
              </a:ext>
            </a:extLst>
          </p:cNvPr>
          <p:cNvGrpSpPr/>
          <p:nvPr/>
        </p:nvGrpSpPr>
        <p:grpSpPr>
          <a:xfrm>
            <a:off x="7144316" y="1069772"/>
            <a:ext cx="4319975" cy="2553644"/>
            <a:chOff x="7479979" y="954801"/>
            <a:chExt cx="4031400" cy="3057081"/>
          </a:xfrm>
        </p:grpSpPr>
        <p:pic>
          <p:nvPicPr>
            <p:cNvPr id="47" name="Picture 2" descr="C:\Users\user\Desktop\그림연습\noname01.bmp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27517" y="961611"/>
              <a:ext cx="1369299" cy="655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00" t="5300" r="57980" b="86670"/>
            <a:stretch>
              <a:fillRect/>
            </a:stretch>
          </p:blipFill>
          <p:spPr>
            <a:xfrm>
              <a:off x="9893507" y="954801"/>
              <a:ext cx="1617872" cy="719054"/>
            </a:xfrm>
            <a:prstGeom prst="rect">
              <a:avLst/>
            </a:prstGeom>
          </p:spPr>
        </p:pic>
        <p:grpSp>
          <p:nvGrpSpPr>
            <p:cNvPr id="49" name="그룹 48"/>
            <p:cNvGrpSpPr/>
            <p:nvPr/>
          </p:nvGrpSpPr>
          <p:grpSpPr>
            <a:xfrm>
              <a:off x="7479979" y="1725257"/>
              <a:ext cx="4031400" cy="2286625"/>
              <a:chOff x="10901397" y="4907210"/>
              <a:chExt cx="3425454" cy="2135721"/>
            </a:xfrm>
          </p:grpSpPr>
          <p:pic>
            <p:nvPicPr>
              <p:cNvPr id="51" name="그림 50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11389360" y="5176358"/>
                <a:ext cx="2937491" cy="146647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2" name="타원 51"/>
              <p:cNvSpPr/>
              <p:nvPr/>
            </p:nvSpPr>
            <p:spPr>
              <a:xfrm>
                <a:off x="12891155" y="5372226"/>
                <a:ext cx="58190" cy="6056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59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cxnSp>
            <p:nvCxnSpPr>
              <p:cNvPr id="79" name="직선 연결선 49"/>
              <p:cNvCxnSpPr>
                <a:stCxn id="52" idx="7"/>
              </p:cNvCxnSpPr>
              <p:nvPr/>
            </p:nvCxnSpPr>
            <p:spPr>
              <a:xfrm flipV="1">
                <a:off x="12940822" y="5168597"/>
                <a:ext cx="132038" cy="212499"/>
              </a:xfrm>
              <a:prstGeom prst="line">
                <a:avLst/>
              </a:prstGeom>
              <a:ln>
                <a:solidFill>
                  <a:srgbClr val="0594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2424445" y="5026538"/>
                <a:ext cx="352918" cy="203171"/>
              </a:xfrm>
              <a:prstGeom prst="rect">
                <a:avLst/>
              </a:prstGeom>
            </p:spPr>
          </p:pic>
          <p:sp>
            <p:nvSpPr>
              <p:cNvPr id="81" name="타원 80"/>
              <p:cNvSpPr/>
              <p:nvPr/>
            </p:nvSpPr>
            <p:spPr>
              <a:xfrm>
                <a:off x="12755495" y="5115449"/>
                <a:ext cx="58190" cy="6056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59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cxnSp>
            <p:nvCxnSpPr>
              <p:cNvPr id="82" name="직선 연결선 52"/>
              <p:cNvCxnSpPr>
                <a:stCxn id="81" idx="6"/>
              </p:cNvCxnSpPr>
              <p:nvPr/>
            </p:nvCxnSpPr>
            <p:spPr>
              <a:xfrm flipV="1">
                <a:off x="12813684" y="5088168"/>
                <a:ext cx="141178" cy="57562"/>
              </a:xfrm>
              <a:prstGeom prst="line">
                <a:avLst/>
              </a:prstGeom>
              <a:ln>
                <a:solidFill>
                  <a:srgbClr val="0594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타원 82"/>
              <p:cNvSpPr/>
              <p:nvPr/>
            </p:nvSpPr>
            <p:spPr>
              <a:xfrm>
                <a:off x="12178063" y="6188534"/>
                <a:ext cx="58190" cy="6056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59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84" name="타원 83"/>
              <p:cNvSpPr/>
              <p:nvPr/>
            </p:nvSpPr>
            <p:spPr>
              <a:xfrm>
                <a:off x="12344387" y="6302467"/>
                <a:ext cx="58190" cy="6056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59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cxnSp>
            <p:nvCxnSpPr>
              <p:cNvPr id="85" name="직선 연결선 55"/>
              <p:cNvCxnSpPr>
                <a:endCxn id="83" idx="3"/>
              </p:cNvCxnSpPr>
              <p:nvPr/>
            </p:nvCxnSpPr>
            <p:spPr>
              <a:xfrm flipV="1">
                <a:off x="11928571" y="6240229"/>
                <a:ext cx="258014" cy="323821"/>
              </a:xfrm>
              <a:prstGeom prst="line">
                <a:avLst/>
              </a:prstGeom>
              <a:ln>
                <a:solidFill>
                  <a:srgbClr val="0594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56"/>
              <p:cNvCxnSpPr>
                <a:endCxn id="84" idx="3"/>
              </p:cNvCxnSpPr>
              <p:nvPr/>
            </p:nvCxnSpPr>
            <p:spPr>
              <a:xfrm flipV="1">
                <a:off x="12118516" y="6354161"/>
                <a:ext cx="234393" cy="220828"/>
              </a:xfrm>
              <a:prstGeom prst="line">
                <a:avLst/>
              </a:prstGeom>
              <a:ln>
                <a:solidFill>
                  <a:srgbClr val="0594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타원 86"/>
              <p:cNvSpPr/>
              <p:nvPr/>
            </p:nvSpPr>
            <p:spPr>
              <a:xfrm>
                <a:off x="12556957" y="5894927"/>
                <a:ext cx="58190" cy="6056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59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cxnSp>
            <p:nvCxnSpPr>
              <p:cNvPr id="88" name="직선 연결선 58"/>
              <p:cNvCxnSpPr>
                <a:endCxn id="87" idx="4"/>
              </p:cNvCxnSpPr>
              <p:nvPr/>
            </p:nvCxnSpPr>
            <p:spPr>
              <a:xfrm flipH="1" flipV="1">
                <a:off x="12586052" y="5955491"/>
                <a:ext cx="305103" cy="232283"/>
              </a:xfrm>
              <a:prstGeom prst="line">
                <a:avLst/>
              </a:prstGeom>
              <a:ln>
                <a:solidFill>
                  <a:srgbClr val="0594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타원 88"/>
              <p:cNvSpPr/>
              <p:nvPr/>
            </p:nvSpPr>
            <p:spPr>
              <a:xfrm>
                <a:off x="11940497" y="5870826"/>
                <a:ext cx="58190" cy="6056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59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cxnSp>
            <p:nvCxnSpPr>
              <p:cNvPr id="90" name="직선 연결선 60"/>
              <p:cNvCxnSpPr>
                <a:endCxn id="89" idx="1"/>
              </p:cNvCxnSpPr>
              <p:nvPr/>
            </p:nvCxnSpPr>
            <p:spPr>
              <a:xfrm>
                <a:off x="11432542" y="5391469"/>
                <a:ext cx="516476" cy="488227"/>
              </a:xfrm>
              <a:prstGeom prst="line">
                <a:avLst/>
              </a:prstGeom>
              <a:ln>
                <a:solidFill>
                  <a:srgbClr val="0594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>
                <a:off x="10901397" y="4917593"/>
                <a:ext cx="1031904" cy="312115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/>
            </p:spPr>
          </p:pic>
          <p:pic>
            <p:nvPicPr>
              <p:cNvPr id="92" name="Picture 150"/>
              <p:cNvPicPr>
                <a:picLocks noChangeAspect="1" noChangeArrowheads="1"/>
              </p:cNvPicPr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>
                <a:off x="13388659" y="4907210"/>
                <a:ext cx="753546" cy="155517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</p:pic>
          <p:pic>
            <p:nvPicPr>
              <p:cNvPr id="93" name="Picture 3"/>
              <p:cNvPicPr>
                <a:picLocks noChangeAspect="1" noChangeArrowheads="1"/>
              </p:cNvPicPr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11404603" y="6834222"/>
                <a:ext cx="760386" cy="153513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/>
            </p:spPr>
          </p:pic>
          <p:pic>
            <p:nvPicPr>
              <p:cNvPr id="94" name="Picture 2" descr="주)일렉트린 2021년 기업정보 | 사원수 25명, 근무환경, 복리후생 등 기업정보 제공 - 사람인"/>
              <p:cNvPicPr>
                <a:picLocks noChangeAspect="1" noChangeArrowheads="1"/>
              </p:cNvPicPr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>
                <a:off x="12872490" y="6012507"/>
                <a:ext cx="743444" cy="125912"/>
              </a:xfrm>
              <a:prstGeom prst="rect">
                <a:avLst/>
              </a:prstGeom>
              <a:noFill/>
            </p:spPr>
          </p:pic>
          <p:pic>
            <p:nvPicPr>
              <p:cNvPr id="95" name="그림 94"/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201459" y="6759747"/>
                <a:ext cx="271710" cy="283184"/>
              </a:xfrm>
              <a:prstGeom prst="rect">
                <a:avLst/>
              </a:prstGeom>
            </p:spPr>
          </p:pic>
          <p:pic>
            <p:nvPicPr>
              <p:cNvPr id="96" name="Picture 2" descr="http://www.krs.co.kr/down/kor/About/%EB%A1%9C%EA%B3%A0.jpg"/>
              <p:cNvPicPr>
                <a:picLocks noChangeAspect="1" noChangeArrowheads="1"/>
              </p:cNvPicPr>
              <p:nvPr/>
            </p:nvPicPr>
            <p:blipFill rotWithShape="1">
              <a:blip r:embed="rId12"/>
              <a:srcRect l="18500" t="13530" r="18700" b="12070"/>
              <a:stretch>
                <a:fillRect/>
              </a:stretch>
            </p:blipFill>
            <p:spPr>
              <a:xfrm>
                <a:off x="12777356" y="6794611"/>
                <a:ext cx="372061" cy="20994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5" name="TextBox 44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en-US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12</a:t>
            </a:r>
            <a:endParaRPr kumimoji="1" lang="en-US" altLang="ko-KR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3180" y="320339"/>
            <a:ext cx="178478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5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Eco-Friendly R&amp;D</a:t>
            </a:r>
          </a:p>
        </p:txBody>
      </p:sp>
      <p:cxnSp>
        <p:nvCxnSpPr>
          <p:cNvPr id="55" name="직선 연결선[R] 54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[R] 52"/>
          <p:cNvCxnSpPr/>
          <p:nvPr/>
        </p:nvCxnSpPr>
        <p:spPr>
          <a:xfrm>
            <a:off x="2717074" y="481921"/>
            <a:ext cx="8854484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1271885" y="78789"/>
            <a:ext cx="19240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ore-KR" altLang="en-US" sz="1600" b="1">
              <a:solidFill>
                <a:schemeClr val="accent4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50737" y="577275"/>
            <a:ext cx="3698054" cy="678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1" lang="ko-Kore-KR" altLang="en-US" sz="1300" b="1">
                <a:solidFill>
                  <a:srgbClr val="7B95E4"/>
                </a:solidFill>
                <a:latin typeface="Pretendard ExtraLight"/>
                <a:ea typeface="Pretendard ExtraLight"/>
                <a:cs typeface="Pretendard ExtraLight"/>
              </a:rPr>
              <a:t>Development of Core Equipment Technology for Electric Combined Propulsion Fishing Vessels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C0D74D2-F953-C284-3B52-442C0EA3022F}"/>
              </a:ext>
            </a:extLst>
          </p:cNvPr>
          <p:cNvGrpSpPr/>
          <p:nvPr/>
        </p:nvGrpSpPr>
        <p:grpSpPr>
          <a:xfrm>
            <a:off x="768828" y="3835772"/>
            <a:ext cx="6050935" cy="2301360"/>
            <a:chOff x="568214" y="3942550"/>
            <a:chExt cx="6173246" cy="2384181"/>
          </a:xfrm>
        </p:grpSpPr>
        <p:sp>
          <p:nvSpPr>
            <p:cNvPr id="64" name="사각형: 둥근 모서리 22"/>
            <p:cNvSpPr/>
            <p:nvPr/>
          </p:nvSpPr>
          <p:spPr>
            <a:xfrm>
              <a:off x="568214" y="3942550"/>
              <a:ext cx="6173246" cy="2384181"/>
            </a:xfrm>
            <a:prstGeom prst="roundRect">
              <a:avLst>
                <a:gd name="adj" fmla="val 19964"/>
              </a:avLst>
            </a:prstGeom>
            <a:solidFill>
              <a:schemeClr val="bg1"/>
            </a:solidFill>
            <a:ln w="12700" cap="flat" cmpd="sng" algn="ctr">
              <a:solidFill>
                <a:srgbClr val="0033CC"/>
              </a:solidFill>
              <a:prstDash val="solid"/>
              <a:round/>
              <a:headEnd w="med" len="med"/>
              <a:tailEnd w="med" len="med"/>
            </a:ln>
            <a:effectLst/>
          </p:spPr>
          <p:txBody>
            <a:bodyPr vert="horz" wrap="square" lIns="0" tIns="0" rIns="0" bIns="0" anchor="ctr" anchorCtr="0">
              <a:prstTxWarp prst="textNoShape">
                <a:avLst/>
              </a:prstTxWarp>
              <a:noAutofit/>
            </a:bodyPr>
            <a:lstStyle/>
            <a:p>
              <a:pPr algn="r" defTabSz="826478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588" b="1">
                <a:latin typeface="Arial"/>
                <a:ea typeface="윤고딕130"/>
              </a:endParaRPr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1022349" y="3992686"/>
              <a:ext cx="5166460" cy="2254156"/>
            </a:xfrm>
            <a:prstGeom prst="rect">
              <a:avLst/>
            </a:prstGeom>
          </p:spPr>
        </p:pic>
      </p:grpSp>
      <p:sp>
        <p:nvSpPr>
          <p:cNvPr id="61" name="직사각형 60"/>
          <p:cNvSpPr/>
          <p:nvPr/>
        </p:nvSpPr>
        <p:spPr>
          <a:xfrm>
            <a:off x="7144316" y="4408368"/>
            <a:ext cx="4604750" cy="93610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>
              <a:defRPr/>
            </a:pPr>
            <a:r>
              <a:rPr lang="en-US" altLang="ko-KR" sz="1500" b="1" dirty="0">
                <a:solidFill>
                  <a:srgbClr val="06257C"/>
                </a:solidFill>
                <a:latin typeface="Pretendard"/>
                <a:ea typeface="Pretendard"/>
                <a:cs typeface="Pretendard"/>
              </a:rPr>
              <a:t>Performance of DONG-IN ENSIS Co., Ltd</a:t>
            </a:r>
          </a:p>
          <a:p>
            <a:pPr lvl="0">
              <a:defRPr/>
            </a:pPr>
            <a:endParaRPr lang="en-US" altLang="ko-KR" sz="500" b="1" dirty="0">
              <a:solidFill>
                <a:srgbClr val="06257C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Development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of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integrated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electric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propulsion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control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system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prototype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, LTE-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based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land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control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monitoring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prototype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,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construction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and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testing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of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land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battery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ship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charging</a:t>
            </a:r>
            <a:r>
              <a:rPr lang="ko-KR" altLang="en-US" sz="1300" dirty="0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 err="1">
                <a:solidFill>
                  <a:schemeClr val="dk1"/>
                </a:solidFill>
                <a:latin typeface="Pretendard"/>
                <a:ea typeface="Pretendard"/>
                <a:cs typeface="Pretendard"/>
              </a:rPr>
              <a:t>system</a:t>
            </a:r>
            <a:endParaRPr lang="ko-KR" altLang="en-US" sz="1300" dirty="0">
              <a:solidFill>
                <a:schemeClr val="dk1"/>
              </a:solidFill>
              <a:latin typeface="Pretendard"/>
              <a:ea typeface="Pretendard"/>
              <a:cs typeface="Pretendard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DE29B0A-4C97-6130-A407-465DB22D81E3}"/>
              </a:ext>
            </a:extLst>
          </p:cNvPr>
          <p:cNvGrpSpPr/>
          <p:nvPr/>
        </p:nvGrpSpPr>
        <p:grpSpPr>
          <a:xfrm>
            <a:off x="781701" y="1074628"/>
            <a:ext cx="6050242" cy="2476147"/>
            <a:chOff x="568212" y="895095"/>
            <a:chExt cx="6617285" cy="2488848"/>
          </a:xfrm>
        </p:grpSpPr>
        <p:sp>
          <p:nvSpPr>
            <p:cNvPr id="97" name="TextBox 96"/>
            <p:cNvSpPr txBox="1"/>
            <p:nvPr/>
          </p:nvSpPr>
          <p:spPr>
            <a:xfrm>
              <a:off x="568213" y="901012"/>
              <a:ext cx="1969169" cy="216549"/>
            </a:xfrm>
            <a:prstGeom prst="rect">
              <a:avLst/>
            </a:prstGeom>
            <a:noFill/>
          </p:spPr>
          <p:txBody>
            <a:bodyPr wrap="none" lIns="0" tIns="0" rIns="0" bIns="0" anchor="b">
              <a:spAutoFit/>
            </a:bodyPr>
            <a:lstStyle/>
            <a:p>
              <a:pPr lvl="0">
                <a:defRPr/>
              </a:pPr>
              <a:r>
                <a:rPr lang="en-US" altLang="ko-KR" sz="1400" b="1" spc="-35" dirty="0">
                  <a:solidFill>
                    <a:srgbClr val="06257C"/>
                  </a:solidFill>
                  <a:latin typeface="Pretendard ExtraBold"/>
                  <a:ea typeface="Pretendard ExtraBold"/>
                  <a:cs typeface="Pretendard ExtraBold"/>
                </a:rPr>
                <a:t>Supervision of institution</a:t>
              </a: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568212" y="1270625"/>
              <a:ext cx="2228944" cy="591847"/>
              <a:chOff x="568215" y="2790254"/>
              <a:chExt cx="2228944" cy="591847"/>
            </a:xfrm>
          </p:grpSpPr>
          <p:pic>
            <p:nvPicPr>
              <p:cNvPr id="98" name="Picture 2" descr="http://www.krs.co.kr/down/kor/About/%EB%A1%9C%EA%B3%A0.jpg"/>
              <p:cNvPicPr>
                <a:picLocks noChangeAspect="1" noChangeArrowheads="1"/>
              </p:cNvPicPr>
              <p:nvPr/>
            </p:nvPicPr>
            <p:blipFill rotWithShape="1">
              <a:blip r:embed="rId14"/>
              <a:srcRect l="18500" t="13530" r="18700" b="12070"/>
              <a:stretch>
                <a:fillRect/>
              </a:stretch>
            </p:blipFill>
            <p:spPr>
              <a:xfrm>
                <a:off x="701025" y="2916281"/>
                <a:ext cx="699456" cy="378687"/>
              </a:xfrm>
              <a:prstGeom prst="rect">
                <a:avLst/>
              </a:prstGeom>
              <a:noFill/>
            </p:spPr>
          </p:pic>
          <p:sp>
            <p:nvSpPr>
              <p:cNvPr id="99" name="직사각형 98"/>
              <p:cNvSpPr/>
              <p:nvPr/>
            </p:nvSpPr>
            <p:spPr>
              <a:xfrm>
                <a:off x="1390712" y="2850262"/>
                <a:ext cx="1406447" cy="494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0" latinLnBrk="0" hangingPunct="0">
                  <a:spcBef>
                    <a:spcPct val="0"/>
                  </a:spcBef>
                  <a:defRPr/>
                </a:pPr>
                <a:r>
                  <a:rPr kumimoji="1" lang="en-US" altLang="ko-KR" sz="1300" b="1" spc="-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etendard"/>
                    <a:ea typeface="Pretendard"/>
                    <a:cs typeface="Pretendard"/>
                  </a:rPr>
                  <a:t>Korean Register of  shipping</a:t>
                </a:r>
              </a:p>
            </p:txBody>
          </p:sp>
          <p:sp>
            <p:nvSpPr>
              <p:cNvPr id="100" name="직사각형 99"/>
              <p:cNvSpPr/>
              <p:nvPr/>
            </p:nvSpPr>
            <p:spPr>
              <a:xfrm>
                <a:off x="568215" y="2790254"/>
                <a:ext cx="2052532" cy="591847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2879601" y="895095"/>
              <a:ext cx="1998904" cy="216549"/>
            </a:xfrm>
            <a:prstGeom prst="rect">
              <a:avLst/>
            </a:prstGeom>
            <a:noFill/>
          </p:spPr>
          <p:txBody>
            <a:bodyPr wrap="none" lIns="0" tIns="0" rIns="0" bIns="0" anchor="b">
              <a:spAutoFit/>
            </a:bodyPr>
            <a:lstStyle/>
            <a:p>
              <a:pPr lvl="0">
                <a:defRPr/>
              </a:pPr>
              <a:r>
                <a:rPr lang="en-US" altLang="ko-KR" sz="1400" b="1" spc="-35" dirty="0">
                  <a:solidFill>
                    <a:srgbClr val="06257C"/>
                  </a:solidFill>
                  <a:latin typeface="Pretendard ExtraBold"/>
                  <a:ea typeface="Pretendard ExtraBold"/>
                  <a:cs typeface="Pretendard ExtraBold"/>
                </a:rPr>
                <a:t>Participating of institution</a:t>
              </a: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2879601" y="1270625"/>
              <a:ext cx="2066938" cy="5960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5118558" y="1270625"/>
              <a:ext cx="2066938" cy="596001"/>
              <a:chOff x="2842759" y="4565673"/>
              <a:chExt cx="2066938" cy="596001"/>
            </a:xfrm>
          </p:grpSpPr>
          <p:pic>
            <p:nvPicPr>
              <p:cNvPr id="112" name="Picture 2" descr="주)일렉트린 2021년 기업정보 | 사원수 25명, 근무환경, 복리후생 등 기업정보 제공 - 사람인"/>
              <p:cNvPicPr>
                <a:picLocks noChangeAspect="1" noChangeArrowheads="1"/>
              </p:cNvPicPr>
              <p:nvPr/>
            </p:nvPicPr>
            <p:blipFill rotWithShape="1">
              <a:blip r:embed="rId15"/>
              <a:srcRect/>
              <a:stretch>
                <a:fillRect/>
              </a:stretch>
            </p:blipFill>
            <p:spPr>
              <a:xfrm>
                <a:off x="2932203" y="4711310"/>
                <a:ext cx="1887217" cy="306673"/>
              </a:xfrm>
              <a:prstGeom prst="rect">
                <a:avLst/>
              </a:prstGeom>
              <a:noFill/>
            </p:spPr>
          </p:pic>
          <p:sp>
            <p:nvSpPr>
              <p:cNvPr id="118" name="직사각형 117"/>
              <p:cNvSpPr/>
              <p:nvPr/>
            </p:nvSpPr>
            <p:spPr>
              <a:xfrm>
                <a:off x="2842759" y="4565673"/>
                <a:ext cx="2066938" cy="59600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grpSp>
          <p:nvGrpSpPr>
            <p:cNvPr id="7" name="그룹 6"/>
            <p:cNvGrpSpPr/>
            <p:nvPr/>
          </p:nvGrpSpPr>
          <p:grpSpPr>
            <a:xfrm>
              <a:off x="2879601" y="2039958"/>
              <a:ext cx="2066938" cy="596001"/>
              <a:chOff x="568215" y="5512366"/>
              <a:chExt cx="2066938" cy="596001"/>
            </a:xfrm>
          </p:grpSpPr>
          <p:pic>
            <p:nvPicPr>
              <p:cNvPr id="113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>
                <a:off x="745995" y="5547638"/>
                <a:ext cx="1714896" cy="497680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/>
            </p:spPr>
          </p:pic>
          <p:sp>
            <p:nvSpPr>
              <p:cNvPr id="119" name="직사각형 118"/>
              <p:cNvSpPr/>
              <p:nvPr/>
            </p:nvSpPr>
            <p:spPr>
              <a:xfrm>
                <a:off x="568215" y="5512366"/>
                <a:ext cx="2066938" cy="59600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5118141" y="2036301"/>
              <a:ext cx="2066938" cy="596001"/>
              <a:chOff x="2842759" y="5551971"/>
              <a:chExt cx="2066938" cy="596001"/>
            </a:xfrm>
          </p:grpSpPr>
          <p:pic>
            <p:nvPicPr>
              <p:cNvPr id="114" name="Picture 3"/>
              <p:cNvPicPr>
                <a:picLocks noChangeAspect="1" noChangeArrowheads="1"/>
              </p:cNvPicPr>
              <p:nvPr/>
            </p:nvPicPr>
            <p:blipFill rotWithShape="1">
              <a:blip r:embed="rId16"/>
              <a:srcRect/>
              <a:stretch>
                <a:fillRect/>
              </a:stretch>
            </p:blipFill>
            <p:spPr>
              <a:xfrm>
                <a:off x="2999257" y="5678643"/>
                <a:ext cx="1786310" cy="346021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/>
            </p:spPr>
          </p:pic>
          <p:sp>
            <p:nvSpPr>
              <p:cNvPr id="120" name="직사각형 119"/>
              <p:cNvSpPr/>
              <p:nvPr/>
            </p:nvSpPr>
            <p:spPr>
              <a:xfrm>
                <a:off x="2842759" y="5551971"/>
                <a:ext cx="2066938" cy="59600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2879601" y="2787942"/>
              <a:ext cx="2066938" cy="596001"/>
              <a:chOff x="5038110" y="4562509"/>
              <a:chExt cx="2066938" cy="596001"/>
            </a:xfrm>
          </p:grpSpPr>
          <p:pic>
            <p:nvPicPr>
              <p:cNvPr id="115" name="Picture 5" descr="KETI, 한국전자기술연구원으로 국문명칭 변경 &lt; 종합/정책 &lt; 뉴스 &lt; 기사본문 - 테크월드뉴스"/>
              <p:cNvPicPr>
                <a:picLocks noChangeAspect="1" noChangeArrowheads="1"/>
              </p:cNvPicPr>
              <p:nvPr/>
            </p:nvPicPr>
            <p:blipFill rotWithShape="1">
              <a:blip r:embed="rId17"/>
              <a:srcRect/>
              <a:stretch>
                <a:fillRect/>
              </a:stretch>
            </p:blipFill>
            <p:spPr>
              <a:xfrm>
                <a:off x="5245716" y="4586744"/>
                <a:ext cx="1700568" cy="544714"/>
              </a:xfrm>
              <a:prstGeom prst="rect">
                <a:avLst/>
              </a:prstGeom>
              <a:noFill/>
            </p:spPr>
          </p:pic>
          <p:sp>
            <p:nvSpPr>
              <p:cNvPr id="121" name="직사각형 120"/>
              <p:cNvSpPr/>
              <p:nvPr/>
            </p:nvSpPr>
            <p:spPr>
              <a:xfrm>
                <a:off x="5038110" y="4562509"/>
                <a:ext cx="2066938" cy="59600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5118559" y="2787942"/>
              <a:ext cx="2066938" cy="596001"/>
              <a:chOff x="7285087" y="4570541"/>
              <a:chExt cx="2066938" cy="596001"/>
            </a:xfrm>
          </p:grpSpPr>
          <p:pic>
            <p:nvPicPr>
              <p:cNvPr id="116" name="Picture 6"/>
              <p:cNvPicPr>
                <a:picLocks noChangeAspect="1" noChangeArrowheads="1"/>
              </p:cNvPicPr>
              <p:nvPr/>
            </p:nvPicPr>
            <p:blipFill rotWithShape="1">
              <a:blip r:embed="rId18"/>
              <a:srcRect/>
              <a:stretch>
                <a:fillRect/>
              </a:stretch>
            </p:blipFill>
            <p:spPr>
              <a:xfrm>
                <a:off x="7415823" y="4682264"/>
                <a:ext cx="1805809" cy="396633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/>
            </p:spPr>
          </p:pic>
          <p:sp>
            <p:nvSpPr>
              <p:cNvPr id="122" name="직사각형 121"/>
              <p:cNvSpPr/>
              <p:nvPr/>
            </p:nvSpPr>
            <p:spPr>
              <a:xfrm>
                <a:off x="7285087" y="4570541"/>
                <a:ext cx="2066938" cy="59600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cxnSp>
          <p:nvCxnSpPr>
            <p:cNvPr id="12" name="직선 연결선[R] 11"/>
            <p:cNvCxnSpPr/>
            <p:nvPr/>
          </p:nvCxnSpPr>
          <p:spPr>
            <a:xfrm>
              <a:off x="2747053" y="1016120"/>
              <a:ext cx="0" cy="2355128"/>
            </a:xfrm>
            <a:prstGeom prst="line">
              <a:avLst/>
            </a:prstGeom>
            <a:ln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19"/>
            <a:stretch>
              <a:fillRect/>
            </a:stretch>
          </p:blipFill>
          <p:spPr>
            <a:xfrm>
              <a:off x="2879601" y="1372984"/>
              <a:ext cx="1991082" cy="3871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3180" y="320339"/>
            <a:ext cx="1413310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Certification</a:t>
            </a:r>
          </a:p>
        </p:txBody>
      </p:sp>
      <p:cxnSp>
        <p:nvCxnSpPr>
          <p:cNvPr id="25" name="직선 연결선[R] 24"/>
          <p:cNvCxnSpPr/>
          <p:nvPr/>
        </p:nvCxnSpPr>
        <p:spPr>
          <a:xfrm>
            <a:off x="2717074" y="481921"/>
            <a:ext cx="8854484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[R] 23"/>
          <p:cNvCxnSpPr/>
          <p:nvPr/>
        </p:nvCxnSpPr>
        <p:spPr>
          <a:xfrm>
            <a:off x="418394" y="6517642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243310" y="78789"/>
            <a:ext cx="192405" cy="2717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ore-KR" altLang="en-US" sz="12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grpSp>
        <p:nvGrpSpPr>
          <p:cNvPr id="54" name="그룹 44"/>
          <p:cNvGrpSpPr/>
          <p:nvPr/>
        </p:nvGrpSpPr>
        <p:grpSpPr>
          <a:xfrm>
            <a:off x="2357900" y="1018346"/>
            <a:ext cx="7524136" cy="4990419"/>
            <a:chOff x="754243" y="1446506"/>
            <a:chExt cx="6064455" cy="4372276"/>
          </a:xfrm>
        </p:grpSpPr>
        <p:grpSp>
          <p:nvGrpSpPr>
            <p:cNvPr id="55" name="그룹 26"/>
            <p:cNvGrpSpPr/>
            <p:nvPr/>
          </p:nvGrpSpPr>
          <p:grpSpPr>
            <a:xfrm>
              <a:off x="760868" y="3608552"/>
              <a:ext cx="1289953" cy="1759028"/>
              <a:chOff x="5956538" y="1078686"/>
              <a:chExt cx="1723564" cy="2350314"/>
            </a:xfrm>
          </p:grpSpPr>
          <p:sp>
            <p:nvSpPr>
              <p:cNvPr id="56" name="직사각형 52"/>
              <p:cNvSpPr/>
              <p:nvPr/>
            </p:nvSpPr>
            <p:spPr>
              <a:xfrm>
                <a:off x="5956538" y="1078686"/>
                <a:ext cx="1723564" cy="23503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ko-Kore-KR" altLang="en-US" sz="1350">
                  <a:latin typeface="+mj-lt"/>
                </a:endParaRPr>
              </a:p>
            </p:txBody>
          </p:sp>
          <p:pic>
            <p:nvPicPr>
              <p:cNvPr id="57" name="그림 17" descr="텍스트, 스크린샷, 영수증이(가) 표시된 사진  자동 생성된 설명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6017457" y="1191942"/>
                <a:ext cx="1601726" cy="2131990"/>
              </a:xfrm>
              <a:prstGeom prst="rect">
                <a:avLst/>
              </a:prstGeom>
            </p:spPr>
          </p:pic>
        </p:grpSp>
        <p:sp>
          <p:nvSpPr>
            <p:cNvPr id="58" name="TextBox 31"/>
            <p:cNvSpPr txBox="1"/>
            <p:nvPr/>
          </p:nvSpPr>
          <p:spPr>
            <a:xfrm>
              <a:off x="1122834" y="3340264"/>
              <a:ext cx="552773" cy="19193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ko-KR" sz="1300" spc="-26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"/>
                  <a:ea typeface="Pretendard"/>
                  <a:cs typeface="Pretendard Medium"/>
                </a:rPr>
                <a:t>ISO9001</a:t>
              </a:r>
            </a:p>
          </p:txBody>
        </p:sp>
        <p:sp>
          <p:nvSpPr>
            <p:cNvPr id="59" name="TextBox 32"/>
            <p:cNvSpPr txBox="1"/>
            <p:nvPr/>
          </p:nvSpPr>
          <p:spPr>
            <a:xfrm>
              <a:off x="3794609" y="3240122"/>
              <a:ext cx="1487576" cy="38387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ko-KR" sz="1300" b="0" i="0" dirty="0">
                  <a:solidFill>
                    <a:srgbClr val="374151"/>
                  </a:solidFill>
                  <a:effectLst/>
                  <a:latin typeface="Pretendard"/>
                  <a:ea typeface="Pretendard"/>
                </a:rPr>
                <a:t>National Representative Innovation Company</a:t>
              </a:r>
              <a:endParaRPr lang="en-US" altLang="ko-KR" sz="13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"/>
                <a:ea typeface="Pretendard"/>
                <a:cs typeface="Pretendard Medium"/>
              </a:endParaRPr>
            </a:p>
          </p:txBody>
        </p:sp>
        <p:sp>
          <p:nvSpPr>
            <p:cNvPr id="60" name="TextBox 33"/>
            <p:cNvSpPr txBox="1"/>
            <p:nvPr/>
          </p:nvSpPr>
          <p:spPr>
            <a:xfrm>
              <a:off x="2678394" y="3331919"/>
              <a:ext cx="552774" cy="19193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ko-KR" sz="1300" spc="-26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"/>
                  <a:ea typeface="Pretendard"/>
                  <a:cs typeface="Pretendard Medium"/>
                </a:rPr>
                <a:t>ISO14001</a:t>
              </a:r>
            </a:p>
          </p:txBody>
        </p:sp>
        <p:sp>
          <p:nvSpPr>
            <p:cNvPr id="61" name="TextBox 34"/>
            <p:cNvSpPr txBox="1"/>
            <p:nvPr/>
          </p:nvSpPr>
          <p:spPr>
            <a:xfrm>
              <a:off x="5528746" y="3300166"/>
              <a:ext cx="1289952" cy="17362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l">
                <a:defRPr/>
              </a:pPr>
              <a:r>
                <a:rPr lang="en-US" altLang="ko-KR" sz="1300" i="0">
                  <a:solidFill>
                    <a:srgbClr val="4B5870"/>
                  </a:solidFill>
                  <a:effectLst/>
                  <a:latin typeface="Pretendard"/>
                  <a:ea typeface="Pretendard"/>
                </a:rPr>
                <a:t>Excellence Certificate</a:t>
              </a:r>
              <a:endParaRPr lang="en-US" altLang="ko-KR" sz="1300" i="0">
                <a:solidFill>
                  <a:srgbClr val="4B5870"/>
                </a:solidFill>
                <a:latin typeface="Pretendard"/>
                <a:ea typeface="Pretendard"/>
              </a:endParaRPr>
            </a:p>
          </p:txBody>
        </p:sp>
        <p:sp>
          <p:nvSpPr>
            <p:cNvPr id="62" name="TextBox 36"/>
            <p:cNvSpPr txBox="1"/>
            <p:nvPr/>
          </p:nvSpPr>
          <p:spPr>
            <a:xfrm>
              <a:off x="973029" y="5426010"/>
              <a:ext cx="791097" cy="38387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ko-KR" sz="1300" b="0" i="0" dirty="0">
                  <a:solidFill>
                    <a:srgbClr val="404040"/>
                  </a:solidFill>
                  <a:effectLst/>
                  <a:latin typeface="Pretendard"/>
                  <a:ea typeface="Pretendard"/>
                </a:rPr>
                <a:t>Authorized test report</a:t>
              </a:r>
              <a:endParaRPr lang="en-US" altLang="ko-KR" sz="13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"/>
                <a:ea typeface="Pretendard"/>
                <a:cs typeface="Pretendard Medium"/>
              </a:endParaRPr>
            </a:p>
          </p:txBody>
        </p:sp>
        <p:sp>
          <p:nvSpPr>
            <p:cNvPr id="63" name="TextBox 37"/>
            <p:cNvSpPr txBox="1"/>
            <p:nvPr/>
          </p:nvSpPr>
          <p:spPr>
            <a:xfrm>
              <a:off x="2668710" y="5434904"/>
              <a:ext cx="612212" cy="38387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ko-KR" sz="1300" b="0" i="0">
                  <a:solidFill>
                    <a:srgbClr val="000000"/>
                  </a:solidFill>
                  <a:effectLst/>
                  <a:latin typeface="Pretendard"/>
                  <a:ea typeface="Pretendard"/>
                </a:rPr>
                <a:t>Research Institute </a:t>
              </a:r>
              <a:endParaRPr lang="en-US" altLang="ko-KR" sz="1300" spc="-26">
                <a:solidFill>
                  <a:schemeClr val="tx1">
                    <a:lumMod val="85000"/>
                    <a:lumOff val="15000"/>
                  </a:schemeClr>
                </a:solidFill>
                <a:latin typeface="Pretendard"/>
                <a:ea typeface="Pretendard"/>
                <a:cs typeface="Pretendard Medium"/>
              </a:endParaRPr>
            </a:p>
          </p:txBody>
        </p:sp>
        <p:sp>
          <p:nvSpPr>
            <p:cNvPr id="64" name="직사각형 40"/>
            <p:cNvSpPr/>
            <p:nvPr/>
          </p:nvSpPr>
          <p:spPr>
            <a:xfrm>
              <a:off x="3925155" y="3613129"/>
              <a:ext cx="1289954" cy="17590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 sz="1350">
                <a:latin typeface="+mj-lt"/>
              </a:endParaRPr>
            </a:p>
          </p:txBody>
        </p:sp>
        <p:sp>
          <p:nvSpPr>
            <p:cNvPr id="65" name="직사각형 41"/>
            <p:cNvSpPr/>
            <p:nvPr/>
          </p:nvSpPr>
          <p:spPr>
            <a:xfrm>
              <a:off x="5515173" y="3590200"/>
              <a:ext cx="1289954" cy="17917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 sz="1350">
                <a:latin typeface="+mj-lt"/>
              </a:endParaRPr>
            </a:p>
          </p:txBody>
        </p:sp>
        <p:sp>
          <p:nvSpPr>
            <p:cNvPr id="66" name="TextBox 46"/>
            <p:cNvSpPr txBox="1"/>
            <p:nvPr/>
          </p:nvSpPr>
          <p:spPr>
            <a:xfrm>
              <a:off x="3851007" y="5429569"/>
              <a:ext cx="1431572" cy="38387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ko-KR" sz="1300" b="0" i="0" dirty="0">
                  <a:solidFill>
                    <a:srgbClr val="374151"/>
                  </a:solidFill>
                  <a:effectLst/>
                  <a:latin typeface="Pretendard"/>
                  <a:ea typeface="Pretendard"/>
                </a:rPr>
                <a:t>Excellent Technological Evaluation Certification</a:t>
              </a:r>
              <a:endParaRPr lang="en-US" altLang="ko-KR" sz="1300" spc="-26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"/>
                <a:ea typeface="Pretendard"/>
                <a:cs typeface="Pretendard Medium"/>
              </a:endParaRPr>
            </a:p>
          </p:txBody>
        </p:sp>
        <p:sp>
          <p:nvSpPr>
            <p:cNvPr id="67" name="TextBox 49"/>
            <p:cNvSpPr txBox="1"/>
            <p:nvPr/>
          </p:nvSpPr>
          <p:spPr>
            <a:xfrm>
              <a:off x="5551353" y="5434904"/>
              <a:ext cx="1230256" cy="38387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ko-KR" sz="1300" spc="-2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"/>
                  <a:ea typeface="Pretendard"/>
                  <a:cs typeface="Pretendard Medium"/>
                </a:rPr>
                <a:t>Certificate of Authorized Partner</a:t>
              </a:r>
            </a:p>
          </p:txBody>
        </p:sp>
        <p:sp>
          <p:nvSpPr>
            <p:cNvPr id="68" name="직사각형 42"/>
            <p:cNvSpPr/>
            <p:nvPr/>
          </p:nvSpPr>
          <p:spPr>
            <a:xfrm>
              <a:off x="2309806" y="3602521"/>
              <a:ext cx="1289954" cy="17590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 sz="1350">
                <a:latin typeface="+mj-lt"/>
              </a:endParaRPr>
            </a:p>
          </p:txBody>
        </p:sp>
        <p:pic>
          <p:nvPicPr>
            <p:cNvPr id="69" name="그림 43" descr="텍스트이(가) 표시된 사진  자동 생성된 설명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5540502" y="3615653"/>
              <a:ext cx="1251959" cy="1745896"/>
            </a:xfrm>
            <a:prstGeom prst="rect">
              <a:avLst/>
            </a:prstGeom>
          </p:spPr>
        </p:pic>
        <p:pic>
          <p:nvPicPr>
            <p:cNvPr id="70" name="그림 2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2349873" y="3635428"/>
              <a:ext cx="1249888" cy="1671168"/>
            </a:xfrm>
            <a:prstGeom prst="rect">
              <a:avLst/>
            </a:prstGeom>
          </p:spPr>
        </p:pic>
        <p:pic>
          <p:nvPicPr>
            <p:cNvPr id="71" name="그림 7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3946340" y="3630071"/>
              <a:ext cx="1240907" cy="1731478"/>
            </a:xfrm>
            <a:prstGeom prst="rect">
              <a:avLst/>
            </a:prstGeom>
          </p:spPr>
        </p:pic>
        <p:grpSp>
          <p:nvGrpSpPr>
            <p:cNvPr id="72" name="그룹 21"/>
            <p:cNvGrpSpPr/>
            <p:nvPr/>
          </p:nvGrpSpPr>
          <p:grpSpPr>
            <a:xfrm>
              <a:off x="754243" y="1446506"/>
              <a:ext cx="6036300" cy="1792773"/>
              <a:chOff x="749358" y="1562348"/>
              <a:chExt cx="6036300" cy="1792773"/>
            </a:xfrm>
          </p:grpSpPr>
          <p:grpSp>
            <p:nvGrpSpPr>
              <p:cNvPr id="73" name="그룹 29"/>
              <p:cNvGrpSpPr/>
              <p:nvPr/>
            </p:nvGrpSpPr>
            <p:grpSpPr>
              <a:xfrm>
                <a:off x="749358" y="1596093"/>
                <a:ext cx="1289953" cy="1759028"/>
                <a:chOff x="477521" y="1078686"/>
                <a:chExt cx="1723564" cy="2350314"/>
              </a:xfrm>
            </p:grpSpPr>
            <p:sp>
              <p:nvSpPr>
                <p:cNvPr id="74" name="직사각형 1"/>
                <p:cNvSpPr/>
                <p:nvPr/>
              </p:nvSpPr>
              <p:spPr>
                <a:xfrm>
                  <a:off x="477521" y="1078686"/>
                  <a:ext cx="1723564" cy="23503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ko-Kore-KR" altLang="en-US" sz="1350"/>
                </a:p>
              </p:txBody>
            </p:sp>
            <p:pic>
              <p:nvPicPr>
                <p:cNvPr id="75" name="그림 4"/>
                <p:cNvPicPr>
                  <a:picLocks noChangeAspect="1"/>
                </p:cNvPicPr>
                <p:nvPr/>
              </p:nvPicPr>
              <p:blipFill rotWithShape="1">
                <a:blip r:embed="rId7"/>
                <a:stretch>
                  <a:fillRect/>
                </a:stretch>
              </p:blipFill>
              <p:spPr>
                <a:xfrm>
                  <a:off x="564610" y="1133990"/>
                  <a:ext cx="1549386" cy="2239706"/>
                </a:xfrm>
                <a:prstGeom prst="rect">
                  <a:avLst/>
                </a:prstGeom>
              </p:spPr>
            </p:pic>
          </p:grpSp>
          <p:grpSp>
            <p:nvGrpSpPr>
              <p:cNvPr id="76" name="그룹 28"/>
              <p:cNvGrpSpPr/>
              <p:nvPr/>
            </p:nvGrpSpPr>
            <p:grpSpPr>
              <a:xfrm>
                <a:off x="2309806" y="1581371"/>
                <a:ext cx="1289953" cy="1759028"/>
                <a:chOff x="2303860" y="1078686"/>
                <a:chExt cx="1723564" cy="2350314"/>
              </a:xfrm>
            </p:grpSpPr>
            <p:sp>
              <p:nvSpPr>
                <p:cNvPr id="77" name="직사각형 45"/>
                <p:cNvSpPr/>
                <p:nvPr/>
              </p:nvSpPr>
              <p:spPr>
                <a:xfrm>
                  <a:off x="2303860" y="1078686"/>
                  <a:ext cx="1723564" cy="23503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ko-Kore-KR" altLang="en-US" sz="1350"/>
                </a:p>
              </p:txBody>
            </p:sp>
            <p:pic>
              <p:nvPicPr>
                <p:cNvPr id="78" name="그림 13"/>
                <p:cNvPicPr>
                  <a:picLocks noChangeAspect="1"/>
                </p:cNvPicPr>
                <p:nvPr/>
              </p:nvPicPr>
              <p:blipFill rotWithShape="1">
                <a:blip r:embed="rId8"/>
                <a:stretch>
                  <a:fillRect/>
                </a:stretch>
              </p:blipFill>
              <p:spPr>
                <a:xfrm>
                  <a:off x="2375005" y="1133990"/>
                  <a:ext cx="1581274" cy="2239706"/>
                </a:xfrm>
                <a:prstGeom prst="rect">
                  <a:avLst/>
                </a:prstGeom>
              </p:spPr>
            </p:pic>
          </p:grpSp>
          <p:grpSp>
            <p:nvGrpSpPr>
              <p:cNvPr id="79" name="그룹 27"/>
              <p:cNvGrpSpPr/>
              <p:nvPr/>
            </p:nvGrpSpPr>
            <p:grpSpPr>
              <a:xfrm>
                <a:off x="3897291" y="1581371"/>
                <a:ext cx="1289953" cy="1759028"/>
                <a:chOff x="4130199" y="1078686"/>
                <a:chExt cx="1723564" cy="2350314"/>
              </a:xfrm>
            </p:grpSpPr>
            <p:sp>
              <p:nvSpPr>
                <p:cNvPr id="80" name="직사각형 48"/>
                <p:cNvSpPr/>
                <p:nvPr/>
              </p:nvSpPr>
              <p:spPr>
                <a:xfrm>
                  <a:off x="4130199" y="1078686"/>
                  <a:ext cx="1723564" cy="23503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ko-Kore-KR" altLang="en-US" sz="1350"/>
                </a:p>
              </p:txBody>
            </p:sp>
            <p:pic>
              <p:nvPicPr>
                <p:cNvPr id="81" name="그림 15" descr="텍스트이(가) 표시된 사진  자동 생성된 설명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4197418" y="1133990"/>
                  <a:ext cx="1589125" cy="2239706"/>
                </a:xfrm>
                <a:prstGeom prst="rect">
                  <a:avLst/>
                </a:prstGeom>
              </p:spPr>
            </p:pic>
          </p:grpSp>
          <p:sp>
            <p:nvSpPr>
              <p:cNvPr id="82" name="직사각형 25"/>
              <p:cNvSpPr/>
              <p:nvPr/>
            </p:nvSpPr>
            <p:spPr>
              <a:xfrm>
                <a:off x="5495705" y="1562348"/>
                <a:ext cx="1289954" cy="17590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ko-Kore-KR" altLang="en-US" sz="1350"/>
              </a:p>
            </p:txBody>
          </p:sp>
          <p:pic>
            <p:nvPicPr>
              <p:cNvPr id="83" name="그림 9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5563354" y="1580078"/>
                <a:ext cx="1193592" cy="170550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en-US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14</a:t>
            </a:r>
            <a:endParaRPr kumimoji="1" lang="en-US" altLang="ko-KR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3180" y="320339"/>
            <a:ext cx="2156260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0033CC"/>
                </a:solidFill>
                <a:latin typeface="Pretendard"/>
                <a:ea typeface="Pretendard"/>
                <a:cs typeface="Pretendard"/>
              </a:rPr>
              <a:t>Eco-friendly Parnter</a:t>
            </a:r>
          </a:p>
        </p:txBody>
      </p:sp>
      <p:cxnSp>
        <p:nvCxnSpPr>
          <p:cNvPr id="45" name="직선 연결선[R] 44"/>
          <p:cNvCxnSpPr>
            <a:stCxn id="44" idx="3"/>
          </p:cNvCxnSpPr>
          <p:nvPr/>
        </p:nvCxnSpPr>
        <p:spPr>
          <a:xfrm flipV="1">
            <a:off x="3139440" y="481921"/>
            <a:ext cx="8432118" cy="590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[R] 46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D419AD1E-FA29-0A53-D23D-08468BE8A201}"/>
              </a:ext>
            </a:extLst>
          </p:cNvPr>
          <p:cNvGrpSpPr/>
          <p:nvPr/>
        </p:nvGrpSpPr>
        <p:grpSpPr>
          <a:xfrm>
            <a:off x="3378079" y="1058834"/>
            <a:ext cx="5938416" cy="4886870"/>
            <a:chOff x="3378079" y="803389"/>
            <a:chExt cx="5938416" cy="4886870"/>
          </a:xfrm>
        </p:grpSpPr>
        <p:pic>
          <p:nvPicPr>
            <p:cNvPr id="113" name="그림 4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3573752" y="1941614"/>
              <a:ext cx="2326574" cy="636062"/>
            </a:xfrm>
            <a:prstGeom prst="rect">
              <a:avLst/>
            </a:prstGeom>
          </p:spPr>
        </p:pic>
        <p:pic>
          <p:nvPicPr>
            <p:cNvPr id="114" name="그림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640383" y="3007704"/>
              <a:ext cx="2193312" cy="481726"/>
            </a:xfrm>
            <a:prstGeom prst="rect">
              <a:avLst/>
            </a:prstGeom>
          </p:spPr>
        </p:pic>
        <p:pic>
          <p:nvPicPr>
            <p:cNvPr id="115" name="그림 8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563561" y="3990173"/>
              <a:ext cx="2346956" cy="490153"/>
            </a:xfrm>
            <a:prstGeom prst="rect">
              <a:avLst/>
            </a:prstGeom>
          </p:spPr>
        </p:pic>
        <p:pic>
          <p:nvPicPr>
            <p:cNvPr id="116" name="Picture 2" descr="Control and signalling units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167423" y="3683884"/>
              <a:ext cx="1979850" cy="612577"/>
            </a:xfrm>
            <a:prstGeom prst="rect">
              <a:avLst/>
            </a:prstGeom>
            <a:noFill/>
          </p:spPr>
        </p:pic>
        <p:pic>
          <p:nvPicPr>
            <p:cNvPr id="117" name="그림 10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3540924" y="5009097"/>
              <a:ext cx="2398258" cy="449538"/>
            </a:xfrm>
            <a:prstGeom prst="rect">
              <a:avLst/>
            </a:prstGeom>
          </p:spPr>
        </p:pic>
        <p:pic>
          <p:nvPicPr>
            <p:cNvPr id="118" name="그림 14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7167423" y="2577676"/>
              <a:ext cx="1580223" cy="560503"/>
            </a:xfrm>
            <a:prstGeom prst="rect">
              <a:avLst/>
            </a:prstGeom>
          </p:spPr>
        </p:pic>
        <p:pic>
          <p:nvPicPr>
            <p:cNvPr id="119" name="Picture 6" descr="INVT Electric | Industry Specialist in Automation and Energy Power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7352577" y="4674965"/>
              <a:ext cx="1330716" cy="558901"/>
            </a:xfrm>
            <a:prstGeom prst="rect">
              <a:avLst/>
            </a:prstGeom>
            <a:noFill/>
          </p:spPr>
        </p:pic>
        <p:pic>
          <p:nvPicPr>
            <p:cNvPr id="120" name="그림 2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3540924" y="1058834"/>
              <a:ext cx="2392234" cy="429064"/>
            </a:xfrm>
            <a:prstGeom prst="rect">
              <a:avLst/>
            </a:prstGeom>
          </p:spPr>
        </p:pic>
        <p:pic>
          <p:nvPicPr>
            <p:cNvPr id="121" name="Picture 2" descr="Grounding, Earthing, Lightning and Surge Protection | nVent ERICO"/>
            <p:cNvPicPr>
              <a:picLocks noChangeAspect="1" noChangeArrowheads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167423" y="1630800"/>
              <a:ext cx="1571899" cy="592683"/>
            </a:xfrm>
            <a:prstGeom prst="rect">
              <a:avLst/>
            </a:prstGeom>
            <a:noFill/>
          </p:spPr>
        </p:pic>
        <p:sp>
          <p:nvSpPr>
            <p:cNvPr id="122" name="직사각형 26"/>
            <p:cNvSpPr/>
            <p:nvPr/>
          </p:nvSpPr>
          <p:spPr>
            <a:xfrm>
              <a:off x="3378079" y="1804375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3" name="직사각형 27"/>
            <p:cNvSpPr/>
            <p:nvPr/>
          </p:nvSpPr>
          <p:spPr>
            <a:xfrm>
              <a:off x="3378079" y="2792185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4" name="직사각형 28"/>
            <p:cNvSpPr/>
            <p:nvPr/>
          </p:nvSpPr>
          <p:spPr>
            <a:xfrm>
              <a:off x="3378079" y="3778862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5" name="직사각형 29"/>
            <p:cNvSpPr/>
            <p:nvPr/>
          </p:nvSpPr>
          <p:spPr>
            <a:xfrm>
              <a:off x="3378079" y="4777484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6" name="직사각형 5"/>
            <p:cNvSpPr/>
            <p:nvPr/>
          </p:nvSpPr>
          <p:spPr>
            <a:xfrm>
              <a:off x="3378080" y="803389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7" name="직사각형 22"/>
            <p:cNvSpPr/>
            <p:nvPr/>
          </p:nvSpPr>
          <p:spPr>
            <a:xfrm>
              <a:off x="6598570" y="1470754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8" name="직사각형 30"/>
            <p:cNvSpPr/>
            <p:nvPr/>
          </p:nvSpPr>
          <p:spPr>
            <a:xfrm>
              <a:off x="6598575" y="2516225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9" name="직사각형 31"/>
            <p:cNvSpPr/>
            <p:nvPr/>
          </p:nvSpPr>
          <p:spPr>
            <a:xfrm>
              <a:off x="6598570" y="3556009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30" name="직사각형 32"/>
            <p:cNvSpPr/>
            <p:nvPr/>
          </p:nvSpPr>
          <p:spPr>
            <a:xfrm>
              <a:off x="6598570" y="4543410"/>
              <a:ext cx="2717920" cy="91277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CDF3"/>
            </a:gs>
            <a:gs pos="63000">
              <a:srgbClr val="3E64D8"/>
            </a:gs>
            <a:gs pos="98000">
              <a:srgbClr val="0033CC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타원 15"/>
          <p:cNvSpPr/>
          <p:nvPr/>
        </p:nvSpPr>
        <p:spPr>
          <a:xfrm>
            <a:off x="6528948" y="2103720"/>
            <a:ext cx="2532872" cy="2532872"/>
          </a:xfrm>
          <a:prstGeom prst="ellipse">
            <a:avLst/>
          </a:prstGeom>
          <a:pattFill prst="wdUpDiag">
            <a:fgClr>
              <a:srgbClr val="0033CC"/>
            </a:fgClr>
            <a:bgClr>
              <a:srgbClr val="7B95E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51308" y="2736502"/>
            <a:ext cx="44597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altLang="ko-Kore-KR" sz="6000" b="1" dirty="0">
                <a:solidFill>
                  <a:schemeClr val="bg1"/>
                </a:solidFill>
                <a:latin typeface="Pretendard"/>
                <a:ea typeface="Pretendard"/>
                <a:cs typeface="Pretendard"/>
              </a:rPr>
              <a:t>Thank you.</a:t>
            </a:r>
            <a:endParaRPr kumimoji="1" lang="ko-Kore-KR" altLang="en-US" sz="6000" b="1" dirty="0">
              <a:solidFill>
                <a:schemeClr val="bg1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1308" y="2476955"/>
            <a:ext cx="4163728" cy="348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76"/>
              </a:spcBef>
              <a:defRPr/>
            </a:pPr>
            <a:r>
              <a:rPr lang="en-US" altLang="ko-KR" sz="1600">
                <a:solidFill>
                  <a:schemeClr val="bg1"/>
                </a:solidFill>
                <a:latin typeface="Pretendard ExtraLight"/>
                <a:ea typeface="Pretendard ExtraLight"/>
                <a:cs typeface="Pretendard ExtraLight"/>
              </a:rPr>
              <a:t>Eco-Friendly System&amp;Engineering Solution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742340" y="3152533"/>
            <a:ext cx="3335276" cy="552934"/>
            <a:chOff x="587240" y="4310290"/>
            <a:chExt cx="3335276" cy="552934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640284" y="4310290"/>
              <a:ext cx="3229189" cy="552934"/>
            </a:xfrm>
            <a:prstGeom prst="roundRect">
              <a:avLst>
                <a:gd name="adj" fmla="val 50000"/>
              </a:avLst>
            </a:prstGeom>
            <a:solidFill>
              <a:srgbClr val="E93A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240" y="4402091"/>
              <a:ext cx="3335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ko-Kore-KR" b="1" dirty="0">
                  <a:solidFill>
                    <a:schemeClr val="bg1"/>
                  </a:solidFill>
                  <a:latin typeface="Pretendard ExtraBold"/>
                  <a:ea typeface="Pretendard ExtraBold"/>
                  <a:cs typeface="Pretendard ExtraBold"/>
                </a:rPr>
                <a:t>Investor Relations 2023</a:t>
              </a:r>
              <a:endParaRPr kumimoji="1" lang="ko-Kore-KR" altLang="en-US" b="1" dirty="0">
                <a:solidFill>
                  <a:schemeClr val="bg1"/>
                </a:solidFill>
                <a:latin typeface="Pretendard ExtraBold"/>
                <a:ea typeface="Pretendard ExtraBold"/>
                <a:cs typeface="Pretendard ExtraBold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03290" y="4468957"/>
            <a:ext cx="4641250" cy="634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en-US" altLang="ko-Kore-KR" sz="1200">
                <a:solidFill>
                  <a:schemeClr val="bg1"/>
                </a:solidFill>
                <a:latin typeface="Pretendard"/>
                <a:ea typeface="Pretendard"/>
                <a:cs typeface="Pretendard"/>
              </a:rPr>
              <a:t>Confidential and Proprietary</a:t>
            </a:r>
          </a:p>
          <a:p>
            <a:pPr>
              <a:lnSpc>
                <a:spcPct val="150000"/>
              </a:lnSpc>
              <a:defRPr/>
            </a:pPr>
            <a:r>
              <a:rPr kumimoji="1" lang="en-US" altLang="ko-Kore-KR" sz="1200">
                <a:solidFill>
                  <a:schemeClr val="bg1"/>
                </a:solidFill>
                <a:latin typeface="Pretendard"/>
                <a:ea typeface="Pretendard"/>
                <a:cs typeface="Pretendard"/>
              </a:rPr>
              <a:t>Copyright Ⓒ by 2023 </a:t>
            </a:r>
            <a:r>
              <a:rPr kumimoji="1" lang="en-US" altLang="ko-KR" sz="1200">
                <a:solidFill>
                  <a:schemeClr val="bg1"/>
                </a:solidFill>
                <a:latin typeface="Pretendard"/>
                <a:ea typeface="Pretendard"/>
                <a:cs typeface="Pretendard"/>
              </a:rPr>
              <a:t>Dong-In ENSIS Co.,Ltd</a:t>
            </a:r>
            <a:r>
              <a:rPr kumimoji="1" lang="ko-KR" altLang="en-US" sz="1200">
                <a:solidFill>
                  <a:schemeClr val="bg1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kumimoji="1" lang="en-US" altLang="ko-KR" sz="1200">
                <a:solidFill>
                  <a:schemeClr val="bg1"/>
                </a:solidFill>
                <a:latin typeface="Pretendard"/>
                <a:ea typeface="Pretendard"/>
                <a:cs typeface="Pretendard"/>
              </a:rPr>
              <a:t>All Rights Reserved.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타원 38"/>
          <p:cNvSpPr/>
          <p:nvPr/>
        </p:nvSpPr>
        <p:spPr>
          <a:xfrm>
            <a:off x="6233977" y="1352604"/>
            <a:ext cx="2532872" cy="2532872"/>
          </a:xfrm>
          <a:prstGeom prst="ellipse">
            <a:avLst/>
          </a:prstGeom>
          <a:pattFill prst="wdUpDiag">
            <a:fgClr>
              <a:srgbClr val="E93A1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67763" y="2547850"/>
            <a:ext cx="5403327" cy="2765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Founded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in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altLang="ko-KR" sz="1300" dirty="0">
                <a:solidFill>
                  <a:srgbClr val="292929"/>
                </a:solidFill>
                <a:latin typeface="Pretendard"/>
                <a:ea typeface="Pretendard"/>
                <a:cs typeface="Pretendard"/>
              </a:rPr>
              <a:t>October 1991</a:t>
            </a:r>
            <a:r>
              <a:rPr lang="en-US" altLang="ko-KR" sz="1400" dirty="0">
                <a:solidFill>
                  <a:srgbClr val="292929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,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Eco-Friendly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System Engineering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Solution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Company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provides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propulsion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systems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and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engineering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solutions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for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eco-friendly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ships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altLang="ko-KR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since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2021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based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on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years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of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technology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in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industrial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automation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and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electrical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control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ko-KR" altLang="en-US" sz="1300" dirty="0">
              <a:solidFill>
                <a:srgbClr val="29292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As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the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Eco-Friendly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Ship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Act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is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newly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enacted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in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2020,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we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are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altLang="ko-KR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consistently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making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efforts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to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commercialize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domestic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eco-friendly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ships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, and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we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will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make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efforts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to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promote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our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technology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to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the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global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market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and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lead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the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eco-friendly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ship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ko-KR" altLang="en-US" sz="1300" dirty="0" err="1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market</a:t>
            </a:r>
            <a:r>
              <a:rPr lang="ko-KR" altLang="en-US" sz="1300" dirty="0">
                <a:solidFill>
                  <a:srgbClr val="29292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01</a:t>
            </a:r>
            <a:endParaRPr kumimoji="1" lang="ko-Kore-KR" altLang="en-US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763" y="320339"/>
            <a:ext cx="1652552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CEO</a:t>
            </a: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’s greeting</a:t>
            </a:r>
          </a:p>
        </p:txBody>
      </p:sp>
      <p:cxnSp>
        <p:nvCxnSpPr>
          <p:cNvPr id="7" name="직선 연결선[R] 6"/>
          <p:cNvCxnSpPr>
            <a:stCxn id="25" idx="3"/>
          </p:cNvCxnSpPr>
          <p:nvPr/>
        </p:nvCxnSpPr>
        <p:spPr>
          <a:xfrm flipV="1">
            <a:off x="2520315" y="481921"/>
            <a:ext cx="9051243" cy="590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59158" y="3681436"/>
            <a:ext cx="4090832" cy="7267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ko-Kore-KR" altLang="en-US" sz="1600" b="1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As a ready partner right next to you</a:t>
            </a:r>
            <a:endParaRPr kumimoji="1" lang="ko-Kore-KR" altLang="en-US" sz="13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  <a:p>
            <a:pPr lvl="0">
              <a:defRPr/>
            </a:pPr>
            <a:r>
              <a:rPr kumimoji="1" lang="ko-Kore-KR" altLang="en-US" sz="130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Improve service and maximize each other's expertise</a:t>
            </a:r>
          </a:p>
          <a:p>
            <a:pPr lvl="0">
              <a:defRPr/>
            </a:pPr>
            <a:r>
              <a:rPr kumimoji="1" lang="ko-Kore-KR" altLang="en-US" sz="130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I will always try to contribute to value creation.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59157" y="4762647"/>
            <a:ext cx="4347793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ko-Kore-KR" altLang="en-US" sz="1600" b="1" dirty="0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As a partner who will open the future of </a:t>
            </a:r>
          </a:p>
          <a:p>
            <a:pPr lvl="0">
              <a:defRPr/>
            </a:pPr>
            <a:r>
              <a:rPr kumimoji="1" lang="ko-Kore-KR" altLang="en-US" sz="1600" b="1" dirty="0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our customers together</a:t>
            </a:r>
            <a:endParaRPr kumimoji="1" lang="ko-Kore-KR" altLang="en-US" sz="1300" dirty="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  <a:p>
            <a:pPr lvl="0">
              <a:defRPr/>
            </a:pPr>
            <a:r>
              <a:rPr kumimoji="1" lang="ko-Kore-KR" altLang="en-US" sz="1300" dirty="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We focus on developing customized services with </a:t>
            </a:r>
          </a:p>
          <a:p>
            <a:pPr lvl="0">
              <a:defRPr/>
            </a:pPr>
            <a:r>
              <a:rPr kumimoji="1" lang="ko-Kore-KR" altLang="en-US" sz="1300" dirty="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customer satisfaction as the top priority,</a:t>
            </a:r>
            <a:r>
              <a:rPr kumimoji="1" lang="en-US" altLang="en-US" sz="1300" dirty="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 </a:t>
            </a:r>
            <a:r>
              <a:rPr kumimoji="1" lang="ko-Kore-KR" altLang="en-US" sz="1300" dirty="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To deliver customer-</a:t>
            </a:r>
          </a:p>
          <a:p>
            <a:pPr lvl="0">
              <a:defRPr/>
            </a:pPr>
            <a:r>
              <a:rPr kumimoji="1" lang="ko-Kore-KR" altLang="en-US" sz="1300" dirty="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centric continuous service and optimal solutions</a:t>
            </a:r>
            <a:r>
              <a:rPr kumimoji="1" lang="en-US" altLang="en-US" sz="1300" dirty="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.</a:t>
            </a:r>
            <a:endParaRPr kumimoji="1" lang="ko-Kore-KR" altLang="en-US" sz="1300" dirty="0">
              <a:solidFill>
                <a:schemeClr val="dk1"/>
              </a:solidFill>
              <a:latin typeface="Pretendard ExtraLight"/>
              <a:ea typeface="Pretendard ExtraLight"/>
              <a:cs typeface="Pretendard ExtraLight"/>
            </a:endParaRPr>
          </a:p>
          <a:p>
            <a:pPr lvl="0">
              <a:defRPr/>
            </a:pPr>
            <a:r>
              <a:rPr kumimoji="1" lang="ko-Kore-KR" altLang="en-US" sz="1300" dirty="0">
                <a:solidFill>
                  <a:schemeClr val="dk1"/>
                </a:solidFill>
                <a:latin typeface="Pretendard ExtraLight"/>
                <a:ea typeface="Pretendard ExtraLight"/>
                <a:cs typeface="Pretendard ExtraLight"/>
              </a:rPr>
              <a:t>I will always do my best.</a:t>
            </a:r>
          </a:p>
        </p:txBody>
      </p:sp>
      <p:cxnSp>
        <p:nvCxnSpPr>
          <p:cNvPr id="11" name="직선 연결선[R] 10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75778" y="1523998"/>
            <a:ext cx="5517519" cy="878276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9E28F8EF-6459-36BA-5EA5-13FD1A022090}"/>
              </a:ext>
            </a:extLst>
          </p:cNvPr>
          <p:cNvSpPr/>
          <p:nvPr/>
        </p:nvSpPr>
        <p:spPr>
          <a:xfrm>
            <a:off x="7704057" y="843885"/>
            <a:ext cx="1569575" cy="1746954"/>
          </a:xfrm>
          <a:prstGeom prst="ellipse">
            <a:avLst/>
          </a:prstGeom>
          <a:pattFill prst="wdUpDiag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</a:t>
            </a:r>
            <a:r>
              <a:rPr kumimoji="1" lang="en-US" altLang="ko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2</a:t>
            </a:r>
            <a:endParaRPr kumimoji="1" lang="ko-Kore-KR" altLang="en-US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3180" y="320339"/>
            <a:ext cx="2365810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Company Introduciton</a:t>
            </a:r>
          </a:p>
        </p:txBody>
      </p:sp>
      <p:cxnSp>
        <p:nvCxnSpPr>
          <p:cNvPr id="20" name="직선 연결선[R] 19"/>
          <p:cNvCxnSpPr>
            <a:stCxn id="19" idx="3"/>
          </p:cNvCxnSpPr>
          <p:nvPr/>
        </p:nvCxnSpPr>
        <p:spPr>
          <a:xfrm flipV="1">
            <a:off x="3348990" y="481921"/>
            <a:ext cx="8222568" cy="590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/>
          <p:cNvGrpSpPr/>
          <p:nvPr/>
        </p:nvGrpSpPr>
        <p:grpSpPr>
          <a:xfrm>
            <a:off x="3394194" y="791407"/>
            <a:ext cx="2808098" cy="3086745"/>
            <a:chOff x="6096000" y="1328880"/>
            <a:chExt cx="2808098" cy="3086745"/>
          </a:xfrm>
        </p:grpSpPr>
        <p:sp>
          <p:nvSpPr>
            <p:cNvPr id="37" name="TextBox 36"/>
            <p:cNvSpPr txBox="1"/>
            <p:nvPr/>
          </p:nvSpPr>
          <p:spPr>
            <a:xfrm>
              <a:off x="6096000" y="1830302"/>
              <a:ext cx="2808098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1200" b="1" dirty="0" err="1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Compnay</a:t>
              </a: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	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DONG-IN ENSIS  Co., Ltd.</a:t>
              </a:r>
              <a:endParaRPr lang="en-US" altLang="ko-KR" sz="1200" b="1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endParaRPr lang="en-US" altLang="ko-KR" sz="1200" b="1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C.E.O	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NAMSOON BAEK</a:t>
              </a:r>
              <a:endParaRPr lang="ko-KR" altLang="en-US" sz="120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endParaRPr lang="en-US" altLang="ko-KR" sz="100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Date of </a:t>
              </a: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Establishment     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October 1991  </a:t>
              </a:r>
              <a:endParaRPr lang="en-US" altLang="ko-KR" sz="1200" b="1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endParaRPr lang="en-US" altLang="ko-KR" sz="1200" b="1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Location	</a:t>
              </a:r>
              <a:r>
                <a:rPr lang="en-US" altLang="ko-KR" sz="1200" dirty="0" err="1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Yangjeong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-dong, Busan</a:t>
              </a:r>
            </a:p>
            <a:p>
              <a:pPr lvl="0">
                <a:defRPr/>
              </a:pPr>
              <a:endParaRPr lang="en-US" altLang="ko-KR" sz="1000" b="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 err="1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Qualtiy</a:t>
              </a: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</a:t>
              </a:r>
            </a:p>
            <a:p>
              <a:pPr lvl="0">
                <a:defRPr/>
              </a:pPr>
              <a:r>
                <a:rPr lang="en-US" altLang="ko-KR" sz="1200" b="1" dirty="0" err="1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Cetification</a:t>
              </a: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       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  ISO 9001:2005</a:t>
              </a:r>
            </a:p>
            <a:p>
              <a:pPr lvl="0">
                <a:defRPr/>
              </a:pPr>
              <a:endParaRPr lang="en-US" altLang="ko-KR" sz="1000" b="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Environmental</a:t>
              </a: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Certification         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ISO 14001:2005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96000" y="1328880"/>
              <a:ext cx="2517492" cy="299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1" lang="en-US" altLang="ko-Kore-KR" sz="1400" b="1" dirty="0">
                  <a:solidFill>
                    <a:srgbClr val="3057B9"/>
                  </a:solidFill>
                  <a:latin typeface="Pretendard Medium"/>
                  <a:ea typeface="Pretendard Medium"/>
                  <a:cs typeface="Pretendard Medium"/>
                </a:rPr>
                <a:t>Head Office</a:t>
              </a:r>
              <a:endParaRPr kumimoji="1" lang="ko-Kore-KR" altLang="en-US" sz="1400" b="1" dirty="0">
                <a:solidFill>
                  <a:srgbClr val="3057B9"/>
                </a:solidFill>
                <a:latin typeface="Pretendard Medium"/>
                <a:ea typeface="Pretendard Medium"/>
                <a:cs typeface="Pretendard Medium"/>
              </a:endParaRPr>
            </a:p>
          </p:txBody>
        </p:sp>
        <p:cxnSp>
          <p:nvCxnSpPr>
            <p:cNvPr id="4" name="직선 연결선[R] 3"/>
            <p:cNvCxnSpPr/>
            <p:nvPr/>
          </p:nvCxnSpPr>
          <p:spPr>
            <a:xfrm>
              <a:off x="6096000" y="1696618"/>
              <a:ext cx="2517492" cy="0"/>
            </a:xfrm>
            <a:prstGeom prst="line">
              <a:avLst/>
            </a:prstGeom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4000">
                    <a:srgbClr val="7B95E4"/>
                  </a:gs>
                  <a:gs pos="77000">
                    <a:srgbClr val="0033CC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/>
          <p:cNvGrpSpPr/>
          <p:nvPr/>
        </p:nvGrpSpPr>
        <p:grpSpPr>
          <a:xfrm>
            <a:off x="8646473" y="487829"/>
            <a:ext cx="2982336" cy="3283997"/>
            <a:chOff x="6052462" y="3743671"/>
            <a:chExt cx="2982336" cy="3283997"/>
          </a:xfrm>
        </p:grpSpPr>
        <p:sp>
          <p:nvSpPr>
            <p:cNvPr id="42" name="TextBox 41"/>
            <p:cNvSpPr txBox="1"/>
            <p:nvPr/>
          </p:nvSpPr>
          <p:spPr>
            <a:xfrm>
              <a:off x="6096000" y="4534678"/>
              <a:ext cx="2938798" cy="249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Date of </a:t>
              </a: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Establishment     </a:t>
              </a:r>
              <a:r>
                <a:rPr lang="en-US" altLang="ko-KR" sz="1200" b="0" i="0" dirty="0">
                  <a:effectLst/>
                  <a:latin typeface="Söhne"/>
                </a:rPr>
                <a:t>September 2020</a:t>
              </a:r>
              <a:endParaRPr lang="en-US" altLang="ko-KR" sz="1200" dirty="0"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	</a:t>
              </a: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Certification</a:t>
              </a: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number                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No. 2020114949</a:t>
              </a: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	</a:t>
              </a:r>
              <a:endParaRPr lang="ko-KR" altLang="en-US" sz="120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marL="0" lvl="0" indent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Location               </a:t>
              </a:r>
              <a:r>
                <a:rPr lang="en-US" altLang="ko-KR" sz="1200" dirty="0" err="1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Yangjeong-dong,Busan</a:t>
              </a:r>
              <a:endParaRPr lang="en-US" altLang="ko-KR" sz="120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endParaRPr lang="en-US" altLang="ko-KR" sz="1200" b="1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A </a:t>
              </a:r>
              <a:r>
                <a:rPr lang="en-US" altLang="ko-KR" sz="1200" b="1" dirty="0" err="1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fIeld</a:t>
              </a: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of Study  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Eco-friendly ships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                             Equipment and   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                             technology 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                             development</a:t>
              </a:r>
            </a:p>
            <a:p>
              <a:pPr lvl="0">
                <a:defRPr/>
              </a:pPr>
              <a:endParaRPr lang="en-US" altLang="ko-KR" sz="1200" b="0" dirty="0">
                <a:solidFill>
                  <a:srgbClr val="292929"/>
                </a:solidFill>
                <a:latin typeface="Pretendard SemiBold"/>
                <a:ea typeface="Pretendard SemiBold"/>
                <a:cs typeface="Pretendard SemiBold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52462" y="3743671"/>
              <a:ext cx="2982336" cy="602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kumimoji="1" lang="en-US" altLang="ko-KR" sz="2000" b="1" dirty="0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kumimoji="1" lang="en-US" altLang="ko-Kore-KR" sz="1400" b="1" dirty="0">
                  <a:solidFill>
                    <a:srgbClr val="3057B9"/>
                  </a:solidFill>
                  <a:latin typeface="Pretendard Medium"/>
                  <a:ea typeface="Pretendard Medium"/>
                  <a:cs typeface="Pretendard Medium"/>
                </a:rPr>
                <a:t>Research &amp; Development center</a:t>
              </a:r>
              <a:endParaRPr kumimoji="1" lang="ko-Kore-KR" altLang="en-US" sz="1400" b="1" dirty="0">
                <a:solidFill>
                  <a:srgbClr val="3057B9"/>
                </a:solidFill>
                <a:latin typeface="Pretendard Medium"/>
                <a:ea typeface="Pretendard Medium"/>
                <a:cs typeface="Pretendard Medium"/>
              </a:endParaRPr>
            </a:p>
          </p:txBody>
        </p:sp>
        <p:cxnSp>
          <p:nvCxnSpPr>
            <p:cNvPr id="44" name="직선 연결선[R] 43"/>
            <p:cNvCxnSpPr/>
            <p:nvPr/>
          </p:nvCxnSpPr>
          <p:spPr>
            <a:xfrm>
              <a:off x="6096000" y="4400994"/>
              <a:ext cx="2517492" cy="0"/>
            </a:xfrm>
            <a:prstGeom prst="line">
              <a:avLst/>
            </a:prstGeom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4000">
                    <a:srgbClr val="7B95E4"/>
                  </a:gs>
                  <a:gs pos="77000">
                    <a:srgbClr val="0033CC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/>
          <p:cNvGrpSpPr/>
          <p:nvPr/>
        </p:nvGrpSpPr>
        <p:grpSpPr>
          <a:xfrm>
            <a:off x="5531599" y="4327218"/>
            <a:ext cx="2517492" cy="1895787"/>
            <a:chOff x="9347103" y="939904"/>
            <a:chExt cx="2517492" cy="1895787"/>
          </a:xfrm>
        </p:grpSpPr>
        <p:sp>
          <p:nvSpPr>
            <p:cNvPr id="49" name="TextBox 48"/>
            <p:cNvSpPr txBox="1"/>
            <p:nvPr/>
          </p:nvSpPr>
          <p:spPr>
            <a:xfrm>
              <a:off x="9347103" y="1820028"/>
              <a:ext cx="25174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Date of </a:t>
              </a: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Establishment     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February 2008</a:t>
              </a:r>
            </a:p>
            <a:p>
              <a:pPr lvl="0">
                <a:defRPr/>
              </a:pPr>
              <a:endParaRPr lang="en-US" altLang="ko-KR" sz="1200" b="1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b="1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Location           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    </a:t>
              </a:r>
              <a:r>
                <a:rPr lang="en-US" altLang="ko-KR" sz="1200" dirty="0" err="1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Gijang-gun,Busan</a:t>
              </a: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	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039341" y="939904"/>
              <a:ext cx="825254" cy="605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1" lang="en-US" altLang="ko-KR" sz="2000" b="1">
                  <a:solidFill>
                    <a:srgbClr val="3057B9"/>
                  </a:solidFill>
                  <a:latin typeface="Pretendard"/>
                  <a:ea typeface="Pretendard"/>
                  <a:cs typeface="Pretendard"/>
                </a:rPr>
                <a:t> </a:t>
              </a:r>
              <a:endParaRPr kumimoji="1" lang="en-US" altLang="ko-KR" sz="20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kumimoji="1" lang="en-US" altLang="ko-Kore-KR" sz="1400" b="1">
                  <a:solidFill>
                    <a:srgbClr val="3057B9"/>
                  </a:solidFill>
                  <a:latin typeface="Pretendard Medium"/>
                  <a:ea typeface="Pretendard Medium"/>
                  <a:cs typeface="Pretendard Medium"/>
                </a:rPr>
                <a:t>Factory</a:t>
              </a:r>
              <a:endParaRPr kumimoji="1" lang="ko-Kore-KR" altLang="en-US" sz="1400" b="1">
                <a:solidFill>
                  <a:srgbClr val="3057B9"/>
                </a:solidFill>
                <a:latin typeface="Pretendard Medium"/>
                <a:ea typeface="Pretendard Medium"/>
                <a:cs typeface="Pretendard Medium"/>
              </a:endParaRPr>
            </a:p>
          </p:txBody>
        </p:sp>
        <p:cxnSp>
          <p:nvCxnSpPr>
            <p:cNvPr id="51" name="직선 연결선[R] 50"/>
            <p:cNvCxnSpPr/>
            <p:nvPr/>
          </p:nvCxnSpPr>
          <p:spPr>
            <a:xfrm>
              <a:off x="9347103" y="1686344"/>
              <a:ext cx="2517492" cy="0"/>
            </a:xfrm>
            <a:prstGeom prst="line">
              <a:avLst/>
            </a:prstGeom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4000">
                    <a:srgbClr val="7B95E4"/>
                  </a:gs>
                  <a:gs pos="77000">
                    <a:srgbClr val="0033CC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직선 연결선[R] 25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01426" y="824140"/>
            <a:ext cx="2022756" cy="29649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16793" y="824139"/>
            <a:ext cx="1976655" cy="2964906"/>
          </a:xfrm>
          <a:prstGeom prst="rect">
            <a:avLst/>
          </a:prstGeom>
        </p:spPr>
      </p:pic>
      <p:pic>
        <p:nvPicPr>
          <p:cNvPr id="52" name="그림 1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93448" y="4593634"/>
            <a:ext cx="3278110" cy="16531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E9ED5EDE-3137-80BA-8DF3-8149A2937879}"/>
              </a:ext>
            </a:extLst>
          </p:cNvPr>
          <p:cNvSpPr/>
          <p:nvPr/>
        </p:nvSpPr>
        <p:spPr>
          <a:xfrm>
            <a:off x="1566478" y="3918406"/>
            <a:ext cx="2432954" cy="2456578"/>
          </a:xfrm>
          <a:prstGeom prst="ellipse">
            <a:avLst/>
          </a:prstGeom>
          <a:pattFill prst="wdUpDiag">
            <a:fgClr>
              <a:srgbClr val="E93A1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F65F213-01F4-9814-A49C-6BED78B8FF5E}"/>
              </a:ext>
            </a:extLst>
          </p:cNvPr>
          <p:cNvSpPr/>
          <p:nvPr/>
        </p:nvSpPr>
        <p:spPr>
          <a:xfrm>
            <a:off x="3348989" y="4444036"/>
            <a:ext cx="1752849" cy="1930948"/>
          </a:xfrm>
          <a:prstGeom prst="ellipse">
            <a:avLst/>
          </a:prstGeom>
          <a:pattFill prst="wdUpDiag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9936623" y="2324187"/>
            <a:ext cx="1512168" cy="723211"/>
            <a:chOff x="1045796" y="5352980"/>
            <a:chExt cx="1512168" cy="723211"/>
          </a:xfrm>
        </p:grpSpPr>
        <p:sp>
          <p:nvSpPr>
            <p:cNvPr id="17" name="직사각형 16"/>
            <p:cNvSpPr/>
            <p:nvPr/>
          </p:nvSpPr>
          <p:spPr>
            <a:xfrm>
              <a:off x="1045796" y="5352980"/>
              <a:ext cx="1512168" cy="72321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8" name="Picture 114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12723" y="5620633"/>
              <a:ext cx="1178313" cy="187904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grpSp>
        <p:nvGrpSpPr>
          <p:cNvPr id="19" name="그룹 18"/>
          <p:cNvGrpSpPr/>
          <p:nvPr/>
        </p:nvGrpSpPr>
        <p:grpSpPr>
          <a:xfrm>
            <a:off x="8292112" y="2324187"/>
            <a:ext cx="1512168" cy="723211"/>
            <a:chOff x="2821223" y="5352980"/>
            <a:chExt cx="1512168" cy="723211"/>
          </a:xfrm>
        </p:grpSpPr>
        <p:sp>
          <p:nvSpPr>
            <p:cNvPr id="20" name="직사각형 19"/>
            <p:cNvSpPr/>
            <p:nvPr/>
          </p:nvSpPr>
          <p:spPr>
            <a:xfrm>
              <a:off x="2821223" y="5352980"/>
              <a:ext cx="1512168" cy="72321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2953566" y="5592281"/>
              <a:ext cx="1247482" cy="26379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22" name="TextBox 21"/>
          <p:cNvSpPr txBox="1"/>
          <p:nvPr/>
        </p:nvSpPr>
        <p:spPr>
          <a:xfrm>
            <a:off x="8710661" y="2035313"/>
            <a:ext cx="2761650" cy="2154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lvl="0">
              <a:defRPr/>
            </a:pPr>
            <a:r>
              <a:rPr lang="en-US" altLang="ko-KR" sz="1400" b="1" spc="-35" dirty="0">
                <a:solidFill>
                  <a:srgbClr val="3057B9"/>
                </a:solidFill>
                <a:latin typeface="Pretendard ExtraLight"/>
                <a:ea typeface="Pretendard ExtraBold"/>
                <a:cs typeface="Pretendard ExtraBold"/>
              </a:rPr>
              <a:t>Partner of DONG-IN ENSIS </a:t>
            </a:r>
            <a:r>
              <a:rPr lang="en-US" altLang="ko-KR" sz="1400" b="1" spc="-35" dirty="0" err="1">
                <a:solidFill>
                  <a:srgbClr val="3057B9"/>
                </a:solidFill>
                <a:latin typeface="Pretendard ExtraLight"/>
                <a:ea typeface="Pretendard ExtraBold"/>
                <a:cs typeface="Pretendard ExtraBold"/>
              </a:rPr>
              <a:t>Co.,Ltd</a:t>
            </a:r>
            <a:endParaRPr lang="en-US" altLang="ko-KR" sz="1400" b="1" spc="-35" dirty="0">
              <a:solidFill>
                <a:srgbClr val="3057B9"/>
              </a:solidFill>
              <a:latin typeface="Pretendard ExtraLight"/>
              <a:ea typeface="Pretendard ExtraBold"/>
              <a:cs typeface="Pretendard Extra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</a:t>
            </a:r>
            <a:r>
              <a:rPr kumimoji="1" lang="en-US" altLang="ko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3</a:t>
            </a:r>
          </a:p>
        </p:txBody>
      </p:sp>
      <p:cxnSp>
        <p:nvCxnSpPr>
          <p:cNvPr id="24" name="직선 연결선[R] 23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[R] 28"/>
          <p:cNvCxnSpPr>
            <a:stCxn id="23" idx="3"/>
          </p:cNvCxnSpPr>
          <p:nvPr/>
        </p:nvCxnSpPr>
        <p:spPr>
          <a:xfrm flipV="1">
            <a:off x="3301365" y="481921"/>
            <a:ext cx="8270193" cy="590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38570" y="577275"/>
            <a:ext cx="4410220" cy="487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1" lang="ko-Kore-KR" altLang="en-US" sz="1300" b="1" dirty="0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Based on various experiences and technical know-how</a:t>
            </a:r>
          </a:p>
          <a:p>
            <a:pPr algn="r">
              <a:defRPr/>
            </a:pPr>
            <a:r>
              <a:rPr kumimoji="1" lang="ko-Kore-KR" altLang="en-US" sz="1300" b="1" dirty="0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Deliver optimal solution engineering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81135" y="78789"/>
            <a:ext cx="239267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Industrial Automation</a:t>
            </a:r>
            <a:r>
              <a:rPr kumimoji="1" lang="ko-KR" altLang="en-US" sz="1600" b="1">
                <a:solidFill>
                  <a:schemeClr val="accent4"/>
                </a:solidFill>
                <a:latin typeface="Pretendard"/>
                <a:ea typeface="Pretendard"/>
                <a:cs typeface="Pretendard"/>
              </a:rPr>
              <a:t>  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7519046" y="4659060"/>
            <a:ext cx="3906751" cy="1664330"/>
          </a:xfrm>
          <a:prstGeom prst="rect">
            <a:avLst/>
          </a:prstGeom>
          <a:noFill/>
          <a:ln w="12700" cap="flat">
            <a:noFill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>
              <a:defRPr/>
            </a:pPr>
            <a:endParaRPr lang="en-US" altLang="ko-KR" sz="900">
              <a:solidFill>
                <a:srgbClr val="292929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3178" y="320339"/>
            <a:ext cx="2318186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Engineering Solutions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B6199D3-5ED4-55F7-59B9-514B9BFC48F9}"/>
              </a:ext>
            </a:extLst>
          </p:cNvPr>
          <p:cNvGrpSpPr/>
          <p:nvPr/>
        </p:nvGrpSpPr>
        <p:grpSpPr>
          <a:xfrm>
            <a:off x="602070" y="849076"/>
            <a:ext cx="11004351" cy="5516395"/>
            <a:chOff x="602070" y="940842"/>
            <a:chExt cx="11004351" cy="5516395"/>
          </a:xfrm>
        </p:grpSpPr>
        <p:sp>
          <p:nvSpPr>
            <p:cNvPr id="13" name="직사각형 12"/>
            <p:cNvSpPr/>
            <p:nvPr/>
          </p:nvSpPr>
          <p:spPr>
            <a:xfrm>
              <a:off x="2457016" y="4630666"/>
              <a:ext cx="3273476" cy="1826571"/>
            </a:xfrm>
            <a:prstGeom prst="rect">
              <a:avLst/>
            </a:prstGeom>
            <a:noFill/>
            <a:ln w="12700" cap="flat">
              <a:noFill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lvl="0">
                <a:defRPr/>
              </a:pPr>
              <a:r>
                <a:rPr lang="en-US" altLang="ko-KR" sz="1400" b="1" dirty="0">
                  <a:solidFill>
                    <a:srgbClr val="3057B9"/>
                  </a:solidFill>
                  <a:latin typeface="Pretendard"/>
                  <a:ea typeface="Pretendard"/>
                  <a:cs typeface="Pretendard"/>
                </a:rPr>
                <a:t> Process Control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- Operate facilities efficiently and maximize productivity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- Increase competitiveness by reducing production costs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- Improve quality and reduce costs due to reduced defect rate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- Improve production and inspection process        capabilities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451740" y="940842"/>
              <a:ext cx="4043753" cy="93610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lvl="0">
                <a:defRPr/>
              </a:pPr>
              <a:r>
                <a:rPr lang="en-US" altLang="ko-KR" sz="1400" b="1" dirty="0">
                  <a:solidFill>
                    <a:srgbClr val="3057B9"/>
                  </a:solidFill>
                  <a:latin typeface="Pretendard"/>
                  <a:ea typeface="Pretendard"/>
                  <a:cs typeface="Pretendard"/>
                </a:rPr>
                <a:t>Condition Monitoring</a:t>
              </a:r>
              <a:endParaRPr lang="en-US" altLang="ko-KR" sz="1300" b="1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with continuous monitoring of the facilities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Enable rapid and accurate process control, 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facility diagnosis and maintenance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440317" y="2797606"/>
              <a:ext cx="4642420" cy="122413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lvl="0">
                <a:defRPr/>
              </a:pPr>
              <a:r>
                <a:rPr lang="en-US" altLang="ko-KR" sz="1400" b="1" dirty="0">
                  <a:solidFill>
                    <a:srgbClr val="3057B9"/>
                  </a:solidFill>
                  <a:latin typeface="Pretendard"/>
                  <a:ea typeface="Pretendard"/>
                  <a:cs typeface="Pretendard"/>
                </a:rPr>
                <a:t>Data Acquisition &amp; Analysis</a:t>
              </a:r>
              <a:endParaRPr lang="en-US" altLang="ko-KR" sz="110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Sensor, PLC, HMI, instruments, and other instruments (equipment)</a:t>
              </a: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Collect various analog and digital data that are measured and output</a:t>
              </a:r>
            </a:p>
            <a:p>
              <a:pPr lvl="0">
                <a:defRPr/>
              </a:pPr>
              <a:endParaRPr lang="en-US" altLang="ko-KR" sz="1200" dirty="0">
                <a:solidFill>
                  <a:srgbClr val="292929"/>
                </a:solidFill>
                <a:latin typeface="Pretendard"/>
                <a:ea typeface="Pretendard"/>
                <a:cs typeface="Pretendard"/>
              </a:endParaRPr>
            </a:p>
            <a:p>
              <a:pPr lvl="0">
                <a:defRPr/>
              </a:pPr>
              <a:r>
                <a:rPr lang="en-US" altLang="ko-KR" sz="1200" dirty="0">
                  <a:solidFill>
                    <a:srgbClr val="292929"/>
                  </a:solidFill>
                  <a:latin typeface="Pretendard"/>
                  <a:ea typeface="Pretendard"/>
                  <a:cs typeface="Pretendard"/>
                </a:rPr>
                <a:t>Analyze collected data – improve quality, diagnose facilities and establish preventive maintenance plans</a:t>
              </a:r>
            </a:p>
          </p:txBody>
        </p:sp>
        <p:pic>
          <p:nvPicPr>
            <p:cNvPr id="28" name="그림 27" descr="관련 이미지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60000"/>
            </a:blip>
            <a:srcRect l="60130" t="44810" r="450"/>
            <a:stretch>
              <a:fillRect/>
            </a:stretch>
          </p:blipFill>
          <p:spPr>
            <a:xfrm>
              <a:off x="602070" y="940842"/>
              <a:ext cx="1549831" cy="1549831"/>
            </a:xfrm>
            <a:custGeom>
              <a:avLst/>
              <a:gdLst>
                <a:gd name="connsiteX0" fmla="*/ 0 w 1549831"/>
                <a:gd name="connsiteY0" fmla="*/ 0 h 1549831"/>
                <a:gd name="connsiteX1" fmla="*/ 1549831 w 1549831"/>
                <a:gd name="connsiteY1" fmla="*/ 0 h 1549831"/>
                <a:gd name="connsiteX2" fmla="*/ 1549831 w 1549831"/>
                <a:gd name="connsiteY2" fmla="*/ 1549831 h 1549831"/>
                <a:gd name="connsiteX3" fmla="*/ 0 w 1549831"/>
                <a:gd name="connsiteY3" fmla="*/ 1549831 h 154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9831" h="1549831">
                  <a:moveTo>
                    <a:pt x="0" y="0"/>
                  </a:moveTo>
                  <a:lnTo>
                    <a:pt x="1549831" y="0"/>
                  </a:lnTo>
                  <a:lnTo>
                    <a:pt x="1549831" y="1549831"/>
                  </a:lnTo>
                  <a:lnTo>
                    <a:pt x="0" y="1549831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</p:pic>
        <p:pic>
          <p:nvPicPr>
            <p:cNvPr id="39" name="그림 38" descr="관련 이미지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60000"/>
            </a:blip>
            <a:srcRect l="52420" r="7750" b="44500"/>
            <a:stretch>
              <a:fillRect/>
            </a:stretch>
          </p:blipFill>
          <p:spPr>
            <a:xfrm>
              <a:off x="610991" y="2797606"/>
              <a:ext cx="1566249" cy="1558500"/>
            </a:xfrm>
            <a:custGeom>
              <a:avLst/>
              <a:gdLst>
                <a:gd name="connsiteX0" fmla="*/ 0 w 1566249"/>
                <a:gd name="connsiteY0" fmla="*/ 0 h 1558500"/>
                <a:gd name="connsiteX1" fmla="*/ 1566249 w 1566249"/>
                <a:gd name="connsiteY1" fmla="*/ 0 h 1558500"/>
                <a:gd name="connsiteX2" fmla="*/ 1566249 w 1566249"/>
                <a:gd name="connsiteY2" fmla="*/ 1558500 h 1558500"/>
                <a:gd name="connsiteX3" fmla="*/ 0 w 1566249"/>
                <a:gd name="connsiteY3" fmla="*/ 1558500 h 15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6249" h="1558500">
                  <a:moveTo>
                    <a:pt x="0" y="0"/>
                  </a:moveTo>
                  <a:lnTo>
                    <a:pt x="1566249" y="0"/>
                  </a:lnTo>
                  <a:lnTo>
                    <a:pt x="1566249" y="1558500"/>
                  </a:lnTo>
                  <a:lnTo>
                    <a:pt x="0" y="15585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</p:pic>
        <p:pic>
          <p:nvPicPr>
            <p:cNvPr id="38" name="그림 37" descr="관련 이미지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60000"/>
            </a:blip>
            <a:srcRect l="15810" t="2010" r="44350" b="42220"/>
            <a:stretch>
              <a:fillRect/>
            </a:stretch>
          </p:blipFill>
          <p:spPr>
            <a:xfrm>
              <a:off x="602070" y="4659850"/>
              <a:ext cx="1566249" cy="1566249"/>
            </a:xfrm>
            <a:custGeom>
              <a:avLst/>
              <a:gdLst>
                <a:gd name="connsiteX0" fmla="*/ 0 w 1566249"/>
                <a:gd name="connsiteY0" fmla="*/ 0 h 1566249"/>
                <a:gd name="connsiteX1" fmla="*/ 1566249 w 1566249"/>
                <a:gd name="connsiteY1" fmla="*/ 0 h 1566249"/>
                <a:gd name="connsiteX2" fmla="*/ 1566249 w 1566249"/>
                <a:gd name="connsiteY2" fmla="*/ 1566249 h 1566249"/>
                <a:gd name="connsiteX3" fmla="*/ 0 w 1566249"/>
                <a:gd name="connsiteY3" fmla="*/ 1566249 h 156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6249" h="1566249">
                  <a:moveTo>
                    <a:pt x="0" y="0"/>
                  </a:moveTo>
                  <a:lnTo>
                    <a:pt x="1566249" y="0"/>
                  </a:lnTo>
                  <a:lnTo>
                    <a:pt x="1566249" y="1566249"/>
                  </a:lnTo>
                  <a:lnTo>
                    <a:pt x="0" y="1566249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</p:pic>
        <p:pic>
          <p:nvPicPr>
            <p:cNvPr id="40" name="그림 39" descr="관련 이미지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60000"/>
            </a:blip>
            <a:srcRect l="370" t="52610" r="65890" b="160"/>
            <a:stretch>
              <a:fillRect/>
            </a:stretch>
          </p:blipFill>
          <p:spPr>
            <a:xfrm>
              <a:off x="5669626" y="4659060"/>
              <a:ext cx="1565999" cy="1565999"/>
            </a:xfrm>
            <a:custGeom>
              <a:avLst/>
              <a:gdLst>
                <a:gd name="connsiteX0" fmla="*/ 0 w 1565999"/>
                <a:gd name="connsiteY0" fmla="*/ 0 h 1565999"/>
                <a:gd name="connsiteX1" fmla="*/ 1565999 w 1565999"/>
                <a:gd name="connsiteY1" fmla="*/ 0 h 1565999"/>
                <a:gd name="connsiteX2" fmla="*/ 1565999 w 1565999"/>
                <a:gd name="connsiteY2" fmla="*/ 1565999 h 1565999"/>
                <a:gd name="connsiteX3" fmla="*/ 0 w 1565999"/>
                <a:gd name="connsiteY3" fmla="*/ 1565999 h 156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5999" h="1565999">
                  <a:moveTo>
                    <a:pt x="0" y="0"/>
                  </a:moveTo>
                  <a:lnTo>
                    <a:pt x="1565999" y="0"/>
                  </a:lnTo>
                  <a:lnTo>
                    <a:pt x="1565999" y="1565999"/>
                  </a:lnTo>
                  <a:lnTo>
                    <a:pt x="0" y="156599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pic>
        <p:sp>
          <p:nvSpPr>
            <p:cNvPr id="41" name="직사각형 40"/>
            <p:cNvSpPr/>
            <p:nvPr/>
          </p:nvSpPr>
          <p:spPr>
            <a:xfrm>
              <a:off x="7436461" y="4634854"/>
              <a:ext cx="4169960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sz="1400" b="1" i="0" strike="noStrike" dirty="0">
                  <a:solidFill>
                    <a:srgbClr val="3057B9"/>
                  </a:solidFill>
                  <a:latin typeface="Pretendard"/>
                  <a:ea typeface="Pretendard"/>
                </a:rPr>
                <a:t>SCADA</a:t>
              </a:r>
            </a:p>
            <a:p>
              <a:pPr algn="l">
                <a:defRPr/>
              </a:pPr>
              <a:r>
                <a:rPr sz="1400" b="1" i="0" strike="noStrike" dirty="0">
                  <a:solidFill>
                    <a:srgbClr val="3057B9"/>
                  </a:solidFill>
                  <a:latin typeface="Pretendard"/>
                  <a:ea typeface="Pretendard"/>
                </a:rPr>
                <a:t>(Supervisory Control And Data Acquisition)</a:t>
              </a:r>
              <a:endParaRPr sz="1400" b="0" i="0" strike="noStrike" dirty="0">
                <a:solidFill>
                  <a:srgbClr val="000000">
                    <a:alpha val="100000"/>
                  </a:srgbClr>
                </a:solidFill>
                <a:latin typeface="Pretendard"/>
                <a:ea typeface="Pretendard"/>
              </a:endParaRPr>
            </a:p>
            <a:p>
              <a:pPr algn="l">
                <a:defRPr/>
              </a:pPr>
              <a:r>
                <a:rPr sz="1400" b="0" i="0" strike="noStrike" dirty="0">
                  <a:solidFill>
                    <a:srgbClr val="000000">
                      <a:alpha val="100000"/>
                    </a:srgbClr>
                  </a:solidFill>
                  <a:latin typeface="Pretendard"/>
                  <a:ea typeface="Pretendard"/>
                </a:rPr>
                <a:t>-</a:t>
              </a:r>
              <a:r>
                <a:rPr sz="1200" b="0" i="0" strike="noStrike" dirty="0">
                  <a:solidFill>
                    <a:srgbClr val="000000">
                      <a:alpha val="100000"/>
                    </a:srgbClr>
                  </a:solidFill>
                  <a:latin typeface="Pretendard"/>
                  <a:ea typeface="Pretendard"/>
                </a:rPr>
                <a:t> Remote control of industrial processes</a:t>
              </a:r>
            </a:p>
            <a:p>
              <a:pPr algn="l">
                <a:defRPr/>
              </a:pPr>
              <a:r>
                <a:rPr sz="1200" b="0" i="0" strike="noStrike" dirty="0">
                  <a:solidFill>
                    <a:srgbClr val="000000">
                      <a:alpha val="100000"/>
                    </a:srgbClr>
                  </a:solidFill>
                  <a:latin typeface="Pretendard"/>
                  <a:ea typeface="Pretendard"/>
                </a:rPr>
                <a:t>- Real-time data-driven process monitoring</a:t>
              </a:r>
            </a:p>
            <a:p>
              <a:pPr algn="l">
                <a:defRPr/>
              </a:pPr>
              <a:r>
                <a:rPr sz="1200" b="0" i="0" strike="noStrike" dirty="0">
                  <a:solidFill>
                    <a:srgbClr val="000000">
                      <a:alpha val="100000"/>
                    </a:srgbClr>
                  </a:solidFill>
                  <a:latin typeface="Pretendard"/>
                  <a:ea typeface="Pretendard"/>
                </a:rPr>
                <a:t>- Real-time data collection for follow-up and assessment</a:t>
              </a:r>
            </a:p>
            <a:p>
              <a:pPr algn="l">
                <a:defRPr/>
              </a:pPr>
              <a:r>
                <a:rPr sz="1200" b="0" i="0" strike="noStrike" dirty="0">
                  <a:solidFill>
                    <a:srgbClr val="000000">
                      <a:alpha val="100000"/>
                    </a:srgbClr>
                  </a:solidFill>
                  <a:latin typeface="Pretendard"/>
                  <a:ea typeface="Pretendard"/>
                </a:rPr>
                <a:t>In the face of growing interest in 4th industrial technology, the SCADA system is designed to enable </a:t>
              </a:r>
            </a:p>
            <a:p>
              <a:pPr algn="l">
                <a:defRPr/>
              </a:pPr>
              <a:r>
                <a:rPr sz="1200" b="0" i="0" strike="noStrike" dirty="0">
                  <a:solidFill>
                    <a:srgbClr val="000000">
                      <a:alpha val="100000"/>
                    </a:srgbClr>
                  </a:solidFill>
                  <a:latin typeface="Pretendard"/>
                  <a:ea typeface="Pretendard"/>
                </a:rPr>
                <a:t>an important role in the operation of the industry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04</a:t>
            </a:r>
            <a:endParaRPr kumimoji="1" lang="en-US" altLang="ko-KR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8307977" y="2324187"/>
            <a:ext cx="1512168" cy="723211"/>
            <a:chOff x="3336313" y="3815204"/>
            <a:chExt cx="1512168" cy="723211"/>
          </a:xfrm>
        </p:grpSpPr>
        <p:sp>
          <p:nvSpPr>
            <p:cNvPr id="24" name="직사각형 23"/>
            <p:cNvSpPr/>
            <p:nvPr/>
          </p:nvSpPr>
          <p:spPr>
            <a:xfrm>
              <a:off x="3336313" y="3815204"/>
              <a:ext cx="1512168" cy="72321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30" name="Picture 113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568376" y="3946697"/>
              <a:ext cx="1051943" cy="46022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grpSp>
        <p:nvGrpSpPr>
          <p:cNvPr id="31" name="그룹 30"/>
          <p:cNvGrpSpPr/>
          <p:nvPr/>
        </p:nvGrpSpPr>
        <p:grpSpPr>
          <a:xfrm>
            <a:off x="8307977" y="3147288"/>
            <a:ext cx="1512168" cy="723211"/>
            <a:chOff x="4924051" y="3815204"/>
            <a:chExt cx="1512168" cy="723211"/>
          </a:xfrm>
        </p:grpSpPr>
        <p:sp>
          <p:nvSpPr>
            <p:cNvPr id="32" name="직사각형 31"/>
            <p:cNvSpPr/>
            <p:nvPr/>
          </p:nvSpPr>
          <p:spPr>
            <a:xfrm>
              <a:off x="4924051" y="3815204"/>
              <a:ext cx="1512168" cy="72321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068067" y="4031228"/>
              <a:ext cx="1247482" cy="26379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34" name="그룹 33"/>
          <p:cNvGrpSpPr/>
          <p:nvPr/>
        </p:nvGrpSpPr>
        <p:grpSpPr>
          <a:xfrm>
            <a:off x="9936623" y="3147288"/>
            <a:ext cx="1512168" cy="723211"/>
            <a:chOff x="4921933" y="4611786"/>
            <a:chExt cx="1512168" cy="723211"/>
          </a:xfrm>
        </p:grpSpPr>
        <p:sp>
          <p:nvSpPr>
            <p:cNvPr id="35" name="직사각형 34"/>
            <p:cNvSpPr/>
            <p:nvPr/>
          </p:nvSpPr>
          <p:spPr>
            <a:xfrm>
              <a:off x="4921933" y="4611786"/>
              <a:ext cx="1512168" cy="72321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36" name="Picture 11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5248069" y="4774855"/>
              <a:ext cx="864096" cy="387736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grpSp>
        <p:nvGrpSpPr>
          <p:cNvPr id="37" name="그룹 36"/>
          <p:cNvGrpSpPr/>
          <p:nvPr/>
        </p:nvGrpSpPr>
        <p:grpSpPr>
          <a:xfrm>
            <a:off x="9933431" y="2324186"/>
            <a:ext cx="1512168" cy="723211"/>
            <a:chOff x="3339875" y="4611786"/>
            <a:chExt cx="1512168" cy="723211"/>
          </a:xfrm>
        </p:grpSpPr>
        <p:sp>
          <p:nvSpPr>
            <p:cNvPr id="40" name="직사각형 39"/>
            <p:cNvSpPr/>
            <p:nvPr/>
          </p:nvSpPr>
          <p:spPr>
            <a:xfrm>
              <a:off x="3339875" y="4611786"/>
              <a:ext cx="1512168" cy="72321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41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3483889" y="4802326"/>
              <a:ext cx="1216345" cy="36579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42" name="그림 41"/>
          <p:cNvPicPr>
            <a:picLocks noChangeAspect="1" noChangeArrowheads="1"/>
          </p:cNvPicPr>
          <p:nvPr/>
        </p:nvPicPr>
        <p:blipFill rotWithShape="1">
          <a:blip r:embed="rId7">
            <a:alphaModFix amt="60000"/>
          </a:blip>
          <a:srcRect l="16150" r="16540" b="2220"/>
          <a:stretch>
            <a:fillRect/>
          </a:stretch>
        </p:blipFill>
        <p:spPr>
          <a:xfrm>
            <a:off x="621870" y="911130"/>
            <a:ext cx="1551599" cy="1546201"/>
          </a:xfrm>
          <a:custGeom>
            <a:avLst/>
            <a:gdLst>
              <a:gd name="connsiteX0" fmla="*/ 0 w 1549831"/>
              <a:gd name="connsiteY0" fmla="*/ 0 h 1544439"/>
              <a:gd name="connsiteX1" fmla="*/ 1549831 w 1549831"/>
              <a:gd name="connsiteY1" fmla="*/ 0 h 1544439"/>
              <a:gd name="connsiteX2" fmla="*/ 1549831 w 1549831"/>
              <a:gd name="connsiteY2" fmla="*/ 1544439 h 1544439"/>
              <a:gd name="connsiteX3" fmla="*/ 0 w 1549831"/>
              <a:gd name="connsiteY3" fmla="*/ 1544439 h 154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9831" h="1544439">
                <a:moveTo>
                  <a:pt x="0" y="0"/>
                </a:moveTo>
                <a:lnTo>
                  <a:pt x="1549831" y="0"/>
                </a:lnTo>
                <a:lnTo>
                  <a:pt x="1549831" y="1544439"/>
                </a:lnTo>
                <a:lnTo>
                  <a:pt x="0" y="154443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/>
          </a:ln>
        </p:spPr>
      </p:pic>
      <p:pic>
        <p:nvPicPr>
          <p:cNvPr id="43" name="그림 42"/>
          <p:cNvPicPr>
            <a:picLocks noChangeAspect="1" noChangeArrowheads="1"/>
          </p:cNvPicPr>
          <p:nvPr/>
        </p:nvPicPr>
        <p:blipFill rotWithShape="1">
          <a:blip r:embed="rId8">
            <a:alphaModFix amt="60000"/>
          </a:blip>
          <a:srcRect l="16630" b="1110"/>
          <a:stretch>
            <a:fillRect/>
          </a:stretch>
        </p:blipFill>
        <p:spPr>
          <a:xfrm>
            <a:off x="621869" y="2703079"/>
            <a:ext cx="1549831" cy="1549831"/>
          </a:xfrm>
          <a:custGeom>
            <a:avLst/>
            <a:gdLst>
              <a:gd name="connsiteX0" fmla="*/ 0 w 1549831"/>
              <a:gd name="connsiteY0" fmla="*/ 0 h 1549831"/>
              <a:gd name="connsiteX1" fmla="*/ 1549831 w 1549831"/>
              <a:gd name="connsiteY1" fmla="*/ 0 h 1549831"/>
              <a:gd name="connsiteX2" fmla="*/ 1549831 w 1549831"/>
              <a:gd name="connsiteY2" fmla="*/ 1549831 h 1549831"/>
              <a:gd name="connsiteX3" fmla="*/ 0 w 1549831"/>
              <a:gd name="connsiteY3" fmla="*/ 1549831 h 154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9831" h="1549831">
                <a:moveTo>
                  <a:pt x="0" y="0"/>
                </a:moveTo>
                <a:lnTo>
                  <a:pt x="1549831" y="0"/>
                </a:lnTo>
                <a:lnTo>
                  <a:pt x="1549831" y="1549831"/>
                </a:lnTo>
                <a:lnTo>
                  <a:pt x="0" y="1549831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/>
          </a:ln>
        </p:spPr>
      </p:pic>
      <p:pic>
        <p:nvPicPr>
          <p:cNvPr id="44" name="그림 43"/>
          <p:cNvPicPr>
            <a:picLocks noChangeAspect="1" noChangeArrowheads="1"/>
          </p:cNvPicPr>
          <p:nvPr/>
        </p:nvPicPr>
        <p:blipFill rotWithShape="1">
          <a:blip r:embed="rId9">
            <a:alphaModFix amt="60000"/>
          </a:blip>
          <a:srcRect l="210" t="3730" b="14310"/>
          <a:stretch>
            <a:fillRect/>
          </a:stretch>
        </p:blipFill>
        <p:spPr>
          <a:xfrm>
            <a:off x="633950" y="4530258"/>
            <a:ext cx="1551599" cy="1576173"/>
          </a:xfrm>
          <a:custGeom>
            <a:avLst/>
            <a:gdLst>
              <a:gd name="connsiteX0" fmla="*/ 0 w 1525668"/>
              <a:gd name="connsiteY0" fmla="*/ 0 h 1549831"/>
              <a:gd name="connsiteX1" fmla="*/ 1525668 w 1525668"/>
              <a:gd name="connsiteY1" fmla="*/ 0 h 1549831"/>
              <a:gd name="connsiteX2" fmla="*/ 1525668 w 1525668"/>
              <a:gd name="connsiteY2" fmla="*/ 1549831 h 1549831"/>
              <a:gd name="connsiteX3" fmla="*/ 0 w 1525668"/>
              <a:gd name="connsiteY3" fmla="*/ 1549831 h 154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668" h="1549831">
                <a:moveTo>
                  <a:pt x="0" y="0"/>
                </a:moveTo>
                <a:lnTo>
                  <a:pt x="1525668" y="0"/>
                </a:lnTo>
                <a:lnTo>
                  <a:pt x="1525668" y="1549831"/>
                </a:lnTo>
                <a:lnTo>
                  <a:pt x="0" y="1549831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miter/>
          </a:ln>
        </p:spPr>
      </p:pic>
      <p:sp>
        <p:nvSpPr>
          <p:cNvPr id="45" name="직사각형 44"/>
          <p:cNvSpPr/>
          <p:nvPr/>
        </p:nvSpPr>
        <p:spPr>
          <a:xfrm>
            <a:off x="4712407" y="577275"/>
            <a:ext cx="2767186" cy="528583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-Pump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-Drawing Machinery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-Heater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-Blower / Fan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-Textile Machinery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-Crane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-HVAC System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ko-KR" altLang="en-US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-Conveyor Control</a:t>
            </a: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en-US" altLang="ko-KR" sz="14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-Mixer Control</a:t>
            </a:r>
            <a:endParaRPr lang="en-US" altLang="ko-KR" sz="1300" b="1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  <a:p>
            <a:pPr lvl="0">
              <a:defRPr/>
            </a:pPr>
            <a:endParaRPr lang="en-US" altLang="ko-KR" sz="1100" dirty="0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</p:txBody>
      </p:sp>
      <p:cxnSp>
        <p:nvCxnSpPr>
          <p:cNvPr id="28" name="직선 연결선[R] 27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[R] 28"/>
          <p:cNvCxnSpPr/>
          <p:nvPr/>
        </p:nvCxnSpPr>
        <p:spPr>
          <a:xfrm flipV="1">
            <a:off x="3552128" y="481921"/>
            <a:ext cx="8019429" cy="590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974104" y="78789"/>
            <a:ext cx="4474688" cy="27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endParaRPr kumimoji="1" lang="ko-Kore-KR" altLang="en-US" sz="12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pic>
        <p:nvPicPr>
          <p:cNvPr id="62" name="그림 61" descr="텍스트이(가) 표시된 사진  자동 생성된 설명"/>
          <p:cNvPicPr>
            <a:picLocks noChangeAspect="1"/>
          </p:cNvPicPr>
          <p:nvPr/>
        </p:nvPicPr>
        <p:blipFill rotWithShape="1">
          <a:blip r:embed="rId10">
            <a:alphaModFix amt="60000"/>
          </a:blip>
          <a:srcRect l="12370" t="2130" r="19190" b="2130"/>
          <a:stretch>
            <a:fillRect/>
          </a:stretch>
        </p:blipFill>
        <p:spPr>
          <a:xfrm>
            <a:off x="2583181" y="908455"/>
            <a:ext cx="1551599" cy="1551599"/>
          </a:xfrm>
          <a:custGeom>
            <a:avLst/>
            <a:gdLst>
              <a:gd name="connsiteX0" fmla="*/ 0 w 1551599"/>
              <a:gd name="connsiteY0" fmla="*/ 0 h 1551599"/>
              <a:gd name="connsiteX1" fmla="*/ 1551599 w 1551599"/>
              <a:gd name="connsiteY1" fmla="*/ 0 h 1551599"/>
              <a:gd name="connsiteX2" fmla="*/ 1551599 w 1551599"/>
              <a:gd name="connsiteY2" fmla="*/ 1551599 h 1551599"/>
              <a:gd name="connsiteX3" fmla="*/ 0 w 1551599"/>
              <a:gd name="connsiteY3" fmla="*/ 1551599 h 155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599" h="1551599">
                <a:moveTo>
                  <a:pt x="0" y="0"/>
                </a:moveTo>
                <a:lnTo>
                  <a:pt x="1551599" y="0"/>
                </a:lnTo>
                <a:lnTo>
                  <a:pt x="1551599" y="1551599"/>
                </a:lnTo>
                <a:lnTo>
                  <a:pt x="0" y="1551599"/>
                </a:lnTo>
                <a:close/>
              </a:path>
            </a:pathLst>
          </a:custGeom>
          <a:solidFill>
            <a:schemeClr val="tx1"/>
          </a:solidFill>
        </p:spPr>
      </p:pic>
      <p:pic>
        <p:nvPicPr>
          <p:cNvPr id="63" name="그림 62" descr="텍스트이(가) 표시된 사진  자동 생성된 설명"/>
          <p:cNvPicPr>
            <a:picLocks noChangeAspect="1"/>
          </p:cNvPicPr>
          <p:nvPr/>
        </p:nvPicPr>
        <p:blipFill rotWithShape="1">
          <a:blip r:embed="rId11">
            <a:alphaModFix amt="60000"/>
          </a:blip>
          <a:srcRect l="2670" t="7520" b="40580"/>
          <a:stretch>
            <a:fillRect/>
          </a:stretch>
        </p:blipFill>
        <p:spPr>
          <a:xfrm>
            <a:off x="2583180" y="2697624"/>
            <a:ext cx="1551599" cy="1551599"/>
          </a:xfrm>
          <a:custGeom>
            <a:avLst/>
            <a:gdLst>
              <a:gd name="connsiteX0" fmla="*/ 0 w 1551599"/>
              <a:gd name="connsiteY0" fmla="*/ 0 h 1551599"/>
              <a:gd name="connsiteX1" fmla="*/ 1551599 w 1551599"/>
              <a:gd name="connsiteY1" fmla="*/ 0 h 1551599"/>
              <a:gd name="connsiteX2" fmla="*/ 1551599 w 1551599"/>
              <a:gd name="connsiteY2" fmla="*/ 1551599 h 1551599"/>
              <a:gd name="connsiteX3" fmla="*/ 0 w 1551599"/>
              <a:gd name="connsiteY3" fmla="*/ 1551599 h 155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599" h="1551599">
                <a:moveTo>
                  <a:pt x="0" y="0"/>
                </a:moveTo>
                <a:lnTo>
                  <a:pt x="1551599" y="0"/>
                </a:lnTo>
                <a:lnTo>
                  <a:pt x="1551599" y="1551599"/>
                </a:lnTo>
                <a:lnTo>
                  <a:pt x="0" y="1551599"/>
                </a:lnTo>
                <a:close/>
              </a:path>
            </a:pathLst>
          </a:custGeom>
          <a:solidFill>
            <a:schemeClr val="tx1"/>
          </a:solidFill>
        </p:spPr>
      </p:pic>
      <p:pic>
        <p:nvPicPr>
          <p:cNvPr id="64" name="그림 63" descr="텍스트, 실내이(가) 표시된 사진  자동 생성된 설명"/>
          <p:cNvPicPr>
            <a:picLocks noChangeAspect="1"/>
          </p:cNvPicPr>
          <p:nvPr/>
        </p:nvPicPr>
        <p:blipFill rotWithShape="1">
          <a:blip r:embed="rId12">
            <a:alphaModFix amt="60000"/>
          </a:blip>
          <a:srcRect l="13890" t="940" r="11560"/>
          <a:stretch>
            <a:fillRect/>
          </a:stretch>
        </p:blipFill>
        <p:spPr>
          <a:xfrm>
            <a:off x="2583179" y="4530259"/>
            <a:ext cx="1551599" cy="1551599"/>
          </a:xfrm>
          <a:custGeom>
            <a:avLst/>
            <a:gdLst>
              <a:gd name="connsiteX0" fmla="*/ 0 w 1551599"/>
              <a:gd name="connsiteY0" fmla="*/ 0 h 1551599"/>
              <a:gd name="connsiteX1" fmla="*/ 1551599 w 1551599"/>
              <a:gd name="connsiteY1" fmla="*/ 0 h 1551599"/>
              <a:gd name="connsiteX2" fmla="*/ 1551599 w 1551599"/>
              <a:gd name="connsiteY2" fmla="*/ 1551599 h 1551599"/>
              <a:gd name="connsiteX3" fmla="*/ 0 w 1551599"/>
              <a:gd name="connsiteY3" fmla="*/ 1551599 h 155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599" h="1551599">
                <a:moveTo>
                  <a:pt x="0" y="0"/>
                </a:moveTo>
                <a:lnTo>
                  <a:pt x="1551599" y="0"/>
                </a:lnTo>
                <a:lnTo>
                  <a:pt x="1551599" y="1551599"/>
                </a:lnTo>
                <a:lnTo>
                  <a:pt x="0" y="1551599"/>
                </a:lnTo>
                <a:close/>
              </a:path>
            </a:pathLst>
          </a:custGeom>
          <a:solidFill>
            <a:schemeClr val="tx1"/>
          </a:solidFill>
        </p:spPr>
      </p:pic>
      <p:sp>
        <p:nvSpPr>
          <p:cNvPr id="38" name="TextBox 37"/>
          <p:cNvSpPr txBox="1"/>
          <p:nvPr/>
        </p:nvSpPr>
        <p:spPr>
          <a:xfrm>
            <a:off x="983180" y="320339"/>
            <a:ext cx="231818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Engineering Solutions</a:t>
            </a:r>
            <a:endParaRPr kumimoji="1" lang="ko-Kore-KR" altLang="en-US" sz="1600" b="1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66" name="TextBox 9"/>
          <p:cNvSpPr txBox="1"/>
          <p:nvPr/>
        </p:nvSpPr>
        <p:spPr>
          <a:xfrm>
            <a:off x="9462134" y="78789"/>
            <a:ext cx="20116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ko-KR" altLang="en-US" sz="1600" b="1">
                <a:solidFill>
                  <a:schemeClr val="accent4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kumimoji="1" lang="ko-KR" altLang="en-US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 </a:t>
            </a: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Electrical Control</a:t>
            </a:r>
            <a:r>
              <a:rPr kumimoji="1" lang="ko-KR" altLang="en-US" sz="1600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 </a:t>
            </a:r>
          </a:p>
        </p:txBody>
      </p:sp>
      <p:sp>
        <p:nvSpPr>
          <p:cNvPr id="67" name="TextBox 4"/>
          <p:cNvSpPr txBox="1"/>
          <p:nvPr/>
        </p:nvSpPr>
        <p:spPr>
          <a:xfrm>
            <a:off x="6974104" y="577275"/>
            <a:ext cx="4474686" cy="487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1" lang="ko-Kore-KR" altLang="en-US" sz="1300" b="1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Based on various experiences and technical know-how</a:t>
            </a:r>
          </a:p>
          <a:p>
            <a:pPr algn="r">
              <a:defRPr/>
            </a:pPr>
            <a:r>
              <a:rPr kumimoji="1" lang="ko-Kore-KR" altLang="en-US" sz="1300" b="1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Deliver optimal solution engineering services</a:t>
            </a:r>
          </a:p>
        </p:txBody>
      </p:sp>
      <p:sp>
        <p:nvSpPr>
          <p:cNvPr id="68" name="TextBox 21"/>
          <p:cNvSpPr txBox="1"/>
          <p:nvPr/>
        </p:nvSpPr>
        <p:spPr>
          <a:xfrm>
            <a:off x="8712164" y="2007842"/>
            <a:ext cx="2761650" cy="2154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lvl="0">
              <a:defRPr/>
            </a:pPr>
            <a:r>
              <a:rPr lang="en-US" altLang="ko-KR" sz="1400" b="1" spc="-35" dirty="0">
                <a:solidFill>
                  <a:srgbClr val="3057B9"/>
                </a:solidFill>
                <a:latin typeface="Pretendard ExtraLight"/>
                <a:ea typeface="Pretendard ExtraBold"/>
                <a:cs typeface="Pretendard ExtraBold"/>
              </a:rPr>
              <a:t>Partner of DONG-IN ENSIS </a:t>
            </a:r>
            <a:r>
              <a:rPr lang="en-US" altLang="ko-KR" sz="1400" b="1" spc="-35" dirty="0" err="1">
                <a:solidFill>
                  <a:srgbClr val="3057B9"/>
                </a:solidFill>
                <a:latin typeface="Pretendard ExtraLight"/>
                <a:ea typeface="Pretendard ExtraBold"/>
                <a:cs typeface="Pretendard ExtraBold"/>
              </a:rPr>
              <a:t>Co.,Ltd</a:t>
            </a:r>
            <a:endParaRPr lang="en-US" altLang="ko-KR" sz="1400" b="1" spc="-35" dirty="0">
              <a:solidFill>
                <a:srgbClr val="3057B9"/>
              </a:solidFill>
              <a:latin typeface="Pretendard ExtraLight"/>
              <a:ea typeface="Pretendard ExtraBold"/>
              <a:cs typeface="Pretendard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그룹 86"/>
          <p:cNvGrpSpPr/>
          <p:nvPr/>
        </p:nvGrpSpPr>
        <p:grpSpPr>
          <a:xfrm>
            <a:off x="461882" y="1363525"/>
            <a:ext cx="2736338" cy="2221841"/>
            <a:chOff x="477520" y="1564424"/>
            <a:chExt cx="5606529" cy="4552368"/>
          </a:xfrm>
        </p:grpSpPr>
        <p:sp>
          <p:nvSpPr>
            <p:cNvPr id="2" name="타원 1"/>
            <p:cNvSpPr/>
            <p:nvPr/>
          </p:nvSpPr>
          <p:spPr>
            <a:xfrm>
              <a:off x="1184202" y="1923627"/>
              <a:ext cx="4193165" cy="4193165"/>
            </a:xfrm>
            <a:prstGeom prst="ellipse">
              <a:avLst/>
            </a:prstGeom>
            <a:solidFill>
              <a:srgbClr val="C0CDF3"/>
            </a:solidFill>
            <a:ln>
              <a:noFill/>
            </a:ln>
            <a:effectLst>
              <a:softEdge rad="444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/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2524700" y="3867843"/>
              <a:ext cx="1512168" cy="28803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defRPr/>
              </a:pPr>
              <a:r>
                <a:rPr lang="en-US" altLang="ko-KR" sz="105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Portable</a:t>
              </a:r>
            </a:p>
          </p:txBody>
        </p:sp>
        <p:sp>
          <p:nvSpPr>
            <p:cNvPr id="3" name="타원 2"/>
            <p:cNvSpPr/>
            <p:nvPr/>
          </p:nvSpPr>
          <p:spPr>
            <a:xfrm>
              <a:off x="2524700" y="1564424"/>
              <a:ext cx="1512168" cy="1512168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8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DGPS</a:t>
              </a:r>
              <a:endParaRPr kumimoji="1" lang="ko-Kore-KR" altLang="en-US" sz="8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477520" y="3327783"/>
              <a:ext cx="1512168" cy="1512168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8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GPS</a:t>
              </a:r>
            </a:p>
            <a:p>
              <a:pPr algn="ctr">
                <a:defRPr/>
              </a:pPr>
              <a:r>
                <a:rPr kumimoji="1" lang="en-US" altLang="ko-Kore-KR" sz="5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Compass</a:t>
              </a:r>
              <a:endParaRPr kumimoji="1" lang="ko-Kore-KR" altLang="en-US" sz="5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4571881" y="3327783"/>
              <a:ext cx="1512168" cy="1512168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8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Wind</a:t>
              </a:r>
            </a:p>
            <a:p>
              <a:pPr algn="ctr">
                <a:defRPr/>
              </a:pPr>
              <a:r>
                <a:rPr kumimoji="1" lang="en-US" altLang="ko-Kore-KR" sz="8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Sensor</a:t>
              </a:r>
              <a:endParaRPr kumimoji="1" lang="ko-Kore-KR" altLang="en-US" sz="8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cxnSp>
          <p:nvCxnSpPr>
            <p:cNvPr id="36" name="직선 연결선[R] 35"/>
            <p:cNvCxnSpPr>
              <a:stCxn id="3" idx="5"/>
              <a:endCxn id="27" idx="1"/>
            </p:cNvCxnSpPr>
            <p:nvPr/>
          </p:nvCxnSpPr>
          <p:spPr>
            <a:xfrm>
              <a:off x="3815416" y="2855140"/>
              <a:ext cx="977917" cy="694095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[R] 37"/>
            <p:cNvCxnSpPr>
              <a:stCxn id="3" idx="3"/>
              <a:endCxn id="26" idx="7"/>
            </p:cNvCxnSpPr>
            <p:nvPr/>
          </p:nvCxnSpPr>
          <p:spPr>
            <a:xfrm flipH="1">
              <a:off x="1768236" y="2855140"/>
              <a:ext cx="977916" cy="694095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그룹 85"/>
          <p:cNvGrpSpPr/>
          <p:nvPr/>
        </p:nvGrpSpPr>
        <p:grpSpPr>
          <a:xfrm>
            <a:off x="741681" y="3607481"/>
            <a:ext cx="2176738" cy="2331751"/>
            <a:chOff x="6881746" y="1375345"/>
            <a:chExt cx="4459956" cy="4777564"/>
          </a:xfrm>
        </p:grpSpPr>
        <p:sp>
          <p:nvSpPr>
            <p:cNvPr id="84" name="직사각형 83"/>
            <p:cNvSpPr/>
            <p:nvPr/>
          </p:nvSpPr>
          <p:spPr>
            <a:xfrm>
              <a:off x="7109153" y="1681963"/>
              <a:ext cx="4005141" cy="4005141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>
              <a:softEdge rad="444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8387172" y="3520092"/>
              <a:ext cx="1512169" cy="288033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defRPr/>
              </a:pPr>
              <a:r>
                <a:rPr lang="en-US" altLang="ko-KR" sz="2000" b="1">
                  <a:solidFill>
                    <a:schemeClr val="bg1"/>
                  </a:solidFill>
                  <a:latin typeface="Pretendard"/>
                  <a:ea typeface="Pretendard"/>
                  <a:cs typeface="Pretendard"/>
                </a:rPr>
                <a:t>Ship</a:t>
              </a:r>
            </a:p>
          </p:txBody>
        </p:sp>
        <p:sp>
          <p:nvSpPr>
            <p:cNvPr id="30" name="타원 29"/>
            <p:cNvSpPr/>
            <p:nvPr/>
          </p:nvSpPr>
          <p:spPr>
            <a:xfrm>
              <a:off x="8512206" y="1375345"/>
              <a:ext cx="1262100" cy="1262100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7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DGPS</a:t>
              </a:r>
              <a:endParaRPr kumimoji="1" lang="ko-Kore-KR" altLang="en-US" sz="7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6881746" y="1876604"/>
              <a:ext cx="1262100" cy="1262100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7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Gyro</a:t>
              </a:r>
            </a:p>
            <a:p>
              <a:pPr algn="ctr">
                <a:defRPr/>
              </a:pPr>
              <a:r>
                <a:rPr kumimoji="1" lang="en-US" altLang="ko-Kore-KR" sz="4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Compass</a:t>
              </a:r>
              <a:endParaRPr kumimoji="1" lang="ko-Kore-KR" altLang="en-US" sz="4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sp>
          <p:nvSpPr>
            <p:cNvPr id="32" name="타원 31"/>
            <p:cNvSpPr/>
            <p:nvPr/>
          </p:nvSpPr>
          <p:spPr>
            <a:xfrm>
              <a:off x="10079602" y="1876604"/>
              <a:ext cx="1262100" cy="1262100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6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Speed</a:t>
              </a:r>
            </a:p>
            <a:p>
              <a:pPr algn="ctr">
                <a:defRPr/>
              </a:pPr>
              <a:r>
                <a:rPr kumimoji="1" lang="en-US" altLang="ko-Kore-KR" sz="6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Log</a:t>
              </a:r>
              <a:endParaRPr kumimoji="1" lang="ko-Kore-KR" altLang="en-US" sz="6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8480674" y="4890809"/>
              <a:ext cx="1262100" cy="1262100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5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Rudder</a:t>
              </a:r>
              <a:endParaRPr kumimoji="1" lang="ko-Kore-KR" altLang="en-US" sz="5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6881746" y="4259759"/>
              <a:ext cx="1262100" cy="1262100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6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Engine</a:t>
              </a:r>
              <a:endParaRPr kumimoji="1" lang="ko-Kore-KR" altLang="en-US" sz="3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sp>
          <p:nvSpPr>
            <p:cNvPr id="35" name="타원 34"/>
            <p:cNvSpPr/>
            <p:nvPr/>
          </p:nvSpPr>
          <p:spPr>
            <a:xfrm>
              <a:off x="10079602" y="4261458"/>
              <a:ext cx="1262100" cy="1262100"/>
            </a:xfrm>
            <a:prstGeom prst="ellipse">
              <a:avLst/>
            </a:prstGeom>
            <a:noFill/>
            <a:ln w="254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ore-KR" sz="5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Wind</a:t>
              </a:r>
            </a:p>
            <a:p>
              <a:pPr algn="ctr">
                <a:defRPr/>
              </a:pPr>
              <a:r>
                <a:rPr kumimoji="1" lang="en-US" altLang="ko-Kore-KR" sz="500" b="1">
                  <a:solidFill>
                    <a:srgbClr val="0033CC"/>
                  </a:solidFill>
                  <a:latin typeface="Pretendard"/>
                  <a:ea typeface="Pretendard"/>
                  <a:cs typeface="Pretendard"/>
                </a:rPr>
                <a:t>Sensor</a:t>
              </a:r>
              <a:endParaRPr kumimoji="1" lang="ko-Kore-KR" altLang="en-US" sz="500" b="1">
                <a:solidFill>
                  <a:srgbClr val="0033CC"/>
                </a:solidFill>
                <a:latin typeface="Pretendard"/>
                <a:ea typeface="Pretendard"/>
                <a:cs typeface="Pretendard"/>
              </a:endParaRPr>
            </a:p>
          </p:txBody>
        </p:sp>
        <p:cxnSp>
          <p:nvCxnSpPr>
            <p:cNvPr id="42" name="직선 연결선[R] 41"/>
            <p:cNvCxnSpPr>
              <a:endCxn id="33" idx="1"/>
            </p:cNvCxnSpPr>
            <p:nvPr/>
          </p:nvCxnSpPr>
          <p:spPr>
            <a:xfrm>
              <a:off x="8143846" y="4890809"/>
              <a:ext cx="521658" cy="184830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[R] 43"/>
            <p:cNvCxnSpPr>
              <a:stCxn id="33" idx="7"/>
              <a:endCxn id="35" idx="2"/>
            </p:cNvCxnSpPr>
            <p:nvPr/>
          </p:nvCxnSpPr>
          <p:spPr>
            <a:xfrm flipV="1">
              <a:off x="9557944" y="4892507"/>
              <a:ext cx="521658" cy="183132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[R] 45"/>
            <p:cNvCxnSpPr>
              <a:stCxn id="35" idx="0"/>
              <a:endCxn id="32" idx="4"/>
            </p:cNvCxnSpPr>
            <p:nvPr/>
          </p:nvCxnSpPr>
          <p:spPr>
            <a:xfrm flipV="1">
              <a:off x="10710652" y="3138704"/>
              <a:ext cx="0" cy="1122753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[R] 56"/>
            <p:cNvCxnSpPr>
              <a:stCxn id="31" idx="4"/>
              <a:endCxn id="34" idx="0"/>
            </p:cNvCxnSpPr>
            <p:nvPr/>
          </p:nvCxnSpPr>
          <p:spPr>
            <a:xfrm>
              <a:off x="7512796" y="3138704"/>
              <a:ext cx="0" cy="1121055"/>
            </a:xfrm>
            <a:prstGeom prst="line">
              <a:avLst/>
            </a:prstGeom>
            <a:ln w="1270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줄무늬가 있는 오른쪽 화살표[S] 89"/>
          <p:cNvSpPr/>
          <p:nvPr/>
        </p:nvSpPr>
        <p:spPr>
          <a:xfrm>
            <a:off x="3138146" y="3179426"/>
            <a:ext cx="806604" cy="710834"/>
          </a:xfrm>
          <a:prstGeom prst="stripedRightArrow">
            <a:avLst>
              <a:gd name="adj1" fmla="val 58975"/>
              <a:gd name="adj2" fmla="val 65386"/>
            </a:avLst>
          </a:prstGeom>
          <a:solidFill>
            <a:srgbClr val="E93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ko-Kore-KR" altLang="en-US"/>
          </a:p>
        </p:txBody>
      </p:sp>
      <p:grpSp>
        <p:nvGrpSpPr>
          <p:cNvPr id="92" name="그룹 91"/>
          <p:cNvGrpSpPr/>
          <p:nvPr/>
        </p:nvGrpSpPr>
        <p:grpSpPr>
          <a:xfrm>
            <a:off x="4097863" y="1312388"/>
            <a:ext cx="3982080" cy="4444910"/>
            <a:chOff x="4392901" y="1485939"/>
            <a:chExt cx="3982080" cy="4444910"/>
          </a:xfrm>
        </p:grpSpPr>
        <p:sp>
          <p:nvSpPr>
            <p:cNvPr id="91" name="직사각형 90"/>
            <p:cNvSpPr/>
            <p:nvPr/>
          </p:nvSpPr>
          <p:spPr>
            <a:xfrm>
              <a:off x="4392901" y="1485939"/>
              <a:ext cx="3982080" cy="44449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ko-Kore-KR" altLang="en-US"/>
            </a:p>
          </p:txBody>
        </p:sp>
        <p:pic>
          <p:nvPicPr>
            <p:cNvPr id="100" name="그림 99"/>
            <p:cNvPicPr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4517918" y="1581820"/>
              <a:ext cx="3726645" cy="2018728"/>
            </a:xfrm>
            <a:prstGeom prst="rect">
              <a:avLst/>
            </a:prstGeom>
            <a:noFill/>
            <a:ln w="9525">
              <a:noFill/>
              <a:miter/>
            </a:ln>
            <a:effectLst/>
          </p:spPr>
        </p:pic>
        <p:pic>
          <p:nvPicPr>
            <p:cNvPr id="101" name="그림 100"/>
            <p:cNvPicPr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4517918" y="3779664"/>
              <a:ext cx="3726645" cy="2018728"/>
            </a:xfrm>
            <a:prstGeom prst="rect">
              <a:avLst/>
            </a:prstGeom>
            <a:noFill/>
            <a:ln w="9525">
              <a:noFill/>
              <a:miter/>
            </a:ln>
            <a:effectLst/>
          </p:spPr>
        </p:pic>
        <p:sp>
          <p:nvSpPr>
            <p:cNvPr id="102" name="직사각형 101"/>
            <p:cNvSpPr/>
            <p:nvPr/>
          </p:nvSpPr>
          <p:spPr>
            <a:xfrm>
              <a:off x="5218281" y="3389564"/>
              <a:ext cx="2645960" cy="54111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1" lang="en-US" altLang="ko-KR" b="1" dirty="0">
                  <a:solidFill>
                    <a:schemeClr val="bg1"/>
                  </a:solidFill>
                  <a:latin typeface="Pretendard SemiBold"/>
                  <a:ea typeface="Pretendard SemiBold"/>
                  <a:cs typeface="Pretendard SemiBold"/>
                </a:rPr>
                <a:t>Ships maneuverability measuring system</a:t>
              </a:r>
            </a:p>
          </p:txBody>
        </p:sp>
      </p:grpSp>
      <p:pic>
        <p:nvPicPr>
          <p:cNvPr id="103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317267" y="1431467"/>
            <a:ext cx="2280487" cy="3198604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4" name="Picture 3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572435" y="1245834"/>
            <a:ext cx="2265527" cy="3191438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040453" y="2870931"/>
            <a:ext cx="2267601" cy="3194359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9" name="TextBox 38"/>
          <p:cNvSpPr txBox="1"/>
          <p:nvPr/>
        </p:nvSpPr>
        <p:spPr>
          <a:xfrm>
            <a:off x="461882" y="320339"/>
            <a:ext cx="38023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05</a:t>
            </a:r>
          </a:p>
          <a:p>
            <a:pPr lvl="0">
              <a:defRPr/>
            </a:pPr>
            <a:endParaRPr kumimoji="1" lang="en-US" altLang="ko-KR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7" name="직선 연결선[R] 6"/>
          <p:cNvCxnSpPr>
            <a:stCxn id="31" idx="7"/>
            <a:endCxn id="30" idx="1"/>
          </p:cNvCxnSpPr>
          <p:nvPr/>
        </p:nvCxnSpPr>
        <p:spPr>
          <a:xfrm flipV="1">
            <a:off x="1267456" y="3697690"/>
            <a:ext cx="360201" cy="244646"/>
          </a:xfrm>
          <a:prstGeom prst="line">
            <a:avLst/>
          </a:prstGeom>
          <a:ln w="1270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[R] 11"/>
          <p:cNvCxnSpPr>
            <a:stCxn id="32" idx="1"/>
            <a:endCxn id="30" idx="7"/>
          </p:cNvCxnSpPr>
          <p:nvPr/>
        </p:nvCxnSpPr>
        <p:spPr>
          <a:xfrm flipH="1" flipV="1">
            <a:off x="2063223" y="3697690"/>
            <a:ext cx="329421" cy="244646"/>
          </a:xfrm>
          <a:prstGeom prst="line">
            <a:avLst/>
          </a:prstGeom>
          <a:ln w="1270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[R] 46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[R] 42"/>
          <p:cNvCxnSpPr>
            <a:stCxn id="150" idx="3"/>
          </p:cNvCxnSpPr>
          <p:nvPr/>
        </p:nvCxnSpPr>
        <p:spPr>
          <a:xfrm>
            <a:off x="3301365" y="487829"/>
            <a:ext cx="8270193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424456" y="577275"/>
            <a:ext cx="3024335" cy="287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1" lang="en-US" altLang="ko-Kore-KR" sz="1300" b="1">
                <a:solidFill>
                  <a:srgbClr val="3057B9"/>
                </a:solidFill>
                <a:latin typeface="Pretendard ExtraLight"/>
                <a:ea typeface="Pretendard ExtraLight"/>
                <a:cs typeface="Pretendard ExtraLight"/>
              </a:rPr>
              <a:t>System Integration based on Ethernet</a:t>
            </a:r>
            <a:endParaRPr kumimoji="1" lang="ko-Kore-KR" altLang="en-US" sz="1300" b="1">
              <a:solidFill>
                <a:srgbClr val="3057B9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sp>
        <p:nvSpPr>
          <p:cNvPr id="150" name="TextBox 37"/>
          <p:cNvSpPr txBox="1"/>
          <p:nvPr/>
        </p:nvSpPr>
        <p:spPr>
          <a:xfrm>
            <a:off x="983180" y="320339"/>
            <a:ext cx="231818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Engineering Solutions</a:t>
            </a:r>
            <a:endParaRPr kumimoji="1" lang="ko-Kore-KR" altLang="en-US" sz="1600" b="1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151" name="TextBox 9"/>
          <p:cNvSpPr txBox="1"/>
          <p:nvPr/>
        </p:nvSpPr>
        <p:spPr>
          <a:xfrm>
            <a:off x="8004810" y="78789"/>
            <a:ext cx="3469002" cy="338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 Shipbuilding/Marine Applications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06</a:t>
            </a:r>
            <a:endParaRPr kumimoji="1" lang="en-US" altLang="ko-KR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12" name="직선 연결선[R] 11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/>
          <p:cNvCxnSpPr/>
          <p:nvPr/>
        </p:nvCxnSpPr>
        <p:spPr>
          <a:xfrm flipV="1">
            <a:off x="2489277" y="481921"/>
            <a:ext cx="90822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290934" y="78789"/>
            <a:ext cx="192405" cy="2717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ore-KR" altLang="en-US" sz="12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180" y="320339"/>
            <a:ext cx="146093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Performance</a:t>
            </a:r>
          </a:p>
        </p:txBody>
      </p:sp>
      <p:sp>
        <p:nvSpPr>
          <p:cNvPr id="35" name="TextBox 9"/>
          <p:cNvSpPr txBox="1"/>
          <p:nvPr/>
        </p:nvSpPr>
        <p:spPr>
          <a:xfrm>
            <a:off x="7061835" y="78789"/>
            <a:ext cx="4411975" cy="338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Factory Production Equipment Automation</a:t>
            </a:r>
            <a:r>
              <a:rPr kumimoji="1" lang="ko-KR" altLang="en-US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  </a:t>
            </a:r>
            <a:endParaRPr kumimoji="1" lang="en-US" altLang="ko-KR" sz="1600" b="1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59" name="직사각형 3"/>
          <p:cNvSpPr/>
          <p:nvPr/>
        </p:nvSpPr>
        <p:spPr>
          <a:xfrm>
            <a:off x="8530312" y="6385566"/>
            <a:ext cx="613687" cy="4724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r" defTabSz="914390" latinLnBrk="1">
              <a:defRPr/>
            </a:pPr>
            <a:endParaRPr lang="en-US" altLang="ko-KR" sz="2400" b="1">
              <a:solidFill>
                <a:schemeClr val="accent1"/>
              </a:solidFill>
              <a:latin typeface="맑은 고딕"/>
              <a:ea typeface="맑은 고딕"/>
            </a:endParaRPr>
          </a:p>
        </p:txBody>
      </p:sp>
      <p:sp>
        <p:nvSpPr>
          <p:cNvPr id="71" name="직사각형 27"/>
          <p:cNvSpPr/>
          <p:nvPr/>
        </p:nvSpPr>
        <p:spPr>
          <a:xfrm>
            <a:off x="7839394" y="2377215"/>
            <a:ext cx="3732164" cy="11322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>
              <a:defRPr/>
            </a:pPr>
            <a:r>
              <a:rPr lang="en-US" altLang="ko-KR" sz="1300" b="1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C</a:t>
            </a:r>
            <a:r>
              <a:rPr lang="ko-KR" altLang="en-US" sz="1300" b="1" dirty="0" err="1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ontinuous</a:t>
            </a:r>
            <a:r>
              <a:rPr lang="ko-KR" altLang="en-US" sz="1300" b="1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 </a:t>
            </a:r>
            <a:r>
              <a:rPr lang="en-US" altLang="ko-KR" sz="1300" b="1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Drawing m/c (16"X10H+SP)</a:t>
            </a:r>
          </a:p>
          <a:p>
            <a:pPr lvl="0">
              <a:defRPr/>
            </a:pPr>
            <a:endParaRPr lang="en-US" altLang="ko-KR" sz="1300" dirty="0">
              <a:solidFill>
                <a:schemeClr val="tx1"/>
              </a:solidFill>
              <a:latin typeface="Pretendard"/>
              <a:ea typeface="Pretendard"/>
              <a:cs typeface="Arial"/>
            </a:endParaRPr>
          </a:p>
          <a:p>
            <a:pPr lvl="0">
              <a:defRPr/>
            </a:pPr>
            <a:r>
              <a:rPr lang="en-US" altLang="ko-KR" sz="1300" b="1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INVERTER : Total 165kW</a:t>
            </a:r>
          </a:p>
          <a:p>
            <a:pPr lvl="0">
              <a:defRPr/>
            </a:pPr>
            <a:endParaRPr lang="en-US" altLang="ko-KR" sz="1300" dirty="0">
              <a:solidFill>
                <a:schemeClr val="tx1"/>
              </a:solidFill>
              <a:latin typeface="Pretendard"/>
              <a:ea typeface="Pretendard"/>
              <a:cs typeface="Arial"/>
            </a:endParaRPr>
          </a:p>
          <a:p>
            <a:pPr lvl="0">
              <a:defRPr/>
            </a:pPr>
            <a:r>
              <a: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  </a:t>
            </a:r>
            <a:r>
              <a:rPr lang="pl-PL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FRN15G1S-4DR(15KW 400V) </a:t>
            </a:r>
            <a:r>
              <a: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x</a:t>
            </a:r>
            <a:r>
              <a:rPr lang="pl-PL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 11</a:t>
            </a:r>
            <a:r>
              <a: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 </a:t>
            </a:r>
            <a:r>
              <a:rPr lang="pl-PL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rPr>
              <a:t>EA</a:t>
            </a:r>
          </a:p>
          <a:p>
            <a:pPr lvl="0">
              <a:defRPr/>
            </a:pPr>
            <a:endParaRPr lang="en-US" altLang="ko-KR" sz="1300" dirty="0">
              <a:solidFill>
                <a:schemeClr val="tx1"/>
              </a:solidFill>
              <a:latin typeface="Pretendard"/>
              <a:ea typeface="Pretendard"/>
              <a:cs typeface="Arial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205A3BF-6299-2044-E195-19471B13089B}"/>
              </a:ext>
            </a:extLst>
          </p:cNvPr>
          <p:cNvGrpSpPr/>
          <p:nvPr/>
        </p:nvGrpSpPr>
        <p:grpSpPr>
          <a:xfrm>
            <a:off x="1742377" y="864067"/>
            <a:ext cx="8707246" cy="5230594"/>
            <a:chOff x="1670785" y="1024854"/>
            <a:chExt cx="8707246" cy="5230594"/>
          </a:xfrm>
        </p:grpSpPr>
        <p:sp>
          <p:nvSpPr>
            <p:cNvPr id="52" name="직사각형 15"/>
            <p:cNvSpPr/>
            <p:nvPr/>
          </p:nvSpPr>
          <p:spPr>
            <a:xfrm>
              <a:off x="1682194" y="2538154"/>
              <a:ext cx="3063266" cy="1429232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lvl="0">
                <a:defRPr/>
              </a:pPr>
              <a:r>
                <a:rPr lang="en-US" altLang="ko-KR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C</a:t>
              </a:r>
              <a:r>
                <a:rPr lang="ko-KR" altLang="en-US" sz="1300" b="1" dirty="0" err="1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ontinuous</a:t>
              </a:r>
              <a:r>
                <a:rPr lang="ko-KR" altLang="en-US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en-US" altLang="ko-KR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Drawing m/c</a:t>
              </a:r>
              <a:r>
                <a:rPr lang="ko-KR" altLang="en-US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en-US" altLang="ko-KR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(24"X12H+SP)</a:t>
              </a:r>
            </a:p>
            <a:p>
              <a:pPr lvl="0">
                <a:defRPr/>
              </a:pPr>
              <a:endPara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INVERTER : Total 635kW</a:t>
              </a:r>
            </a:p>
            <a:p>
              <a:pPr lvl="0">
                <a:defRPr/>
              </a:pPr>
              <a:endPara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 FRN75G1S-4DR(75KW, 400V) x 1 EA       </a:t>
              </a: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 FRN55G1S-4DR(55KW, 400V) x 6 EA</a:t>
              </a: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 FRN37G1S-4DR(37KW, 400V) x 5 EA </a:t>
              </a: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 FRN45G1S-4DR(45KW, 400V) x 1 EA</a:t>
              </a:r>
            </a:p>
          </p:txBody>
        </p:sp>
        <p:sp>
          <p:nvSpPr>
            <p:cNvPr id="53" name="직사각형 16"/>
            <p:cNvSpPr/>
            <p:nvPr/>
          </p:nvSpPr>
          <p:spPr>
            <a:xfrm>
              <a:off x="1670785" y="1924341"/>
              <a:ext cx="2248401" cy="57685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KOSWIRE Co., Ltd</a:t>
              </a:r>
            </a:p>
            <a:p>
              <a:pPr algn="ctr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(Czech factory</a:t>
              </a:r>
              <a:r>
                <a:rPr lang="en-US" altLang="ko-KR" sz="12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)</a:t>
              </a:r>
            </a:p>
          </p:txBody>
        </p:sp>
        <p:pic>
          <p:nvPicPr>
            <p:cNvPr id="54" name="그림 17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682194" y="4231912"/>
              <a:ext cx="1305448" cy="979086"/>
            </a:xfrm>
            <a:prstGeom prst="rect">
              <a:avLst/>
            </a:prstGeom>
          </p:spPr>
        </p:pic>
        <p:pic>
          <p:nvPicPr>
            <p:cNvPr id="55" name="그림 1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675138" y="5108144"/>
              <a:ext cx="1671152" cy="1147304"/>
            </a:xfrm>
            <a:prstGeom prst="rect">
              <a:avLst/>
            </a:prstGeom>
          </p:spPr>
        </p:pic>
        <p:pic>
          <p:nvPicPr>
            <p:cNvPr id="56" name="그림 1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2873748" y="4231912"/>
              <a:ext cx="1871712" cy="1512904"/>
            </a:xfrm>
            <a:prstGeom prst="rect">
              <a:avLst/>
            </a:prstGeom>
          </p:spPr>
        </p:pic>
        <p:pic>
          <p:nvPicPr>
            <p:cNvPr id="57" name="그림 22"/>
            <p:cNvPicPr>
              <a:picLocks noChangeAspect="1"/>
            </p:cNvPicPr>
            <p:nvPr/>
          </p:nvPicPr>
          <p:blipFill rotWithShape="1">
            <a:blip r:embed="rId6"/>
            <a:srcRect l="-4810" t="-10670" r="4810" b="36290"/>
            <a:stretch>
              <a:fillRect/>
            </a:stretch>
          </p:blipFill>
          <p:spPr>
            <a:xfrm>
              <a:off x="4175284" y="5862831"/>
              <a:ext cx="495798" cy="388452"/>
            </a:xfrm>
            <a:prstGeom prst="rect">
              <a:avLst/>
            </a:prstGeom>
          </p:spPr>
        </p:pic>
        <p:pic>
          <p:nvPicPr>
            <p:cNvPr id="60" name="Picture 6" descr="조세금융신문 - [단독]국세청, 고려제강 '특별세무조사'...탈루정황 포착했나?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287525" y="1024854"/>
              <a:ext cx="1616950" cy="851479"/>
            </a:xfrm>
            <a:prstGeom prst="rect">
              <a:avLst/>
            </a:prstGeom>
            <a:noFill/>
          </p:spPr>
        </p:pic>
        <p:pic>
          <p:nvPicPr>
            <p:cNvPr id="61" name="Picture 4" descr="주)코스와이어 2023년 기업정보 | 사원수, 회사소개, 근무환경, 복리후생 등 - 사람인"/>
            <p:cNvPicPr>
              <a:picLocks noChangeAspect="1" noChangeArrowheads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8244106" y="1024854"/>
              <a:ext cx="1653700" cy="883484"/>
            </a:xfrm>
            <a:prstGeom prst="rect">
              <a:avLst/>
            </a:prstGeom>
            <a:noFill/>
          </p:spPr>
        </p:pic>
        <p:pic>
          <p:nvPicPr>
            <p:cNvPr id="62" name="Picture 4" descr="주)코스와이어 2023년 기업정보 | 사원수, 회사소개, 근무환경, 복리후생 등 - 사람인"/>
            <p:cNvPicPr>
              <a:picLocks noChangeAspect="1" noChangeArrowheads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937177" y="1040857"/>
              <a:ext cx="1653700" cy="883484"/>
            </a:xfrm>
            <a:prstGeom prst="rect">
              <a:avLst/>
            </a:prstGeom>
            <a:noFill/>
          </p:spPr>
        </p:pic>
        <p:sp>
          <p:nvSpPr>
            <p:cNvPr id="63" name="직사각형 5"/>
            <p:cNvSpPr/>
            <p:nvPr/>
          </p:nvSpPr>
          <p:spPr>
            <a:xfrm>
              <a:off x="4943087" y="1758246"/>
              <a:ext cx="2239198" cy="909049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KISWIRE Co., Ltd</a:t>
              </a:r>
            </a:p>
            <a:p>
              <a:pPr algn="ctr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(</a:t>
              </a:r>
              <a:r>
                <a:rPr lang="en-US" altLang="ko-KR" sz="1400" b="1" dirty="0" err="1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yangsan</a:t>
              </a: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 factory)</a:t>
              </a:r>
            </a:p>
          </p:txBody>
        </p:sp>
        <p:sp>
          <p:nvSpPr>
            <p:cNvPr id="64" name="직사각형 6"/>
            <p:cNvSpPr/>
            <p:nvPr/>
          </p:nvSpPr>
          <p:spPr>
            <a:xfrm>
              <a:off x="8138331" y="1758244"/>
              <a:ext cx="2011337" cy="909049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>
                <a:defRPr/>
              </a:pPr>
              <a:r>
                <a:rPr lang="en-US" altLang="ko-KR" sz="1400" b="1" dirty="0" err="1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Koswire</a:t>
              </a: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 Co., Ltd</a:t>
              </a:r>
            </a:p>
            <a:p>
              <a:pPr algn="ctr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(</a:t>
              </a:r>
              <a:r>
                <a:rPr lang="en-US" altLang="ko-KR" sz="1400" b="1" dirty="0" err="1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Uiryeong</a:t>
              </a:r>
              <a:r>
                <a:rPr lang="en-US" altLang="ko-KR" sz="1400" b="1" dirty="0">
                  <a:solidFill>
                    <a:schemeClr val="tx1"/>
                  </a:solidFill>
                  <a:latin typeface="+mj-ea"/>
                  <a:ea typeface="+mj-ea"/>
                  <a:cs typeface="Arial"/>
                </a:rPr>
                <a:t> Factory)</a:t>
              </a:r>
            </a:p>
          </p:txBody>
        </p:sp>
        <p:sp>
          <p:nvSpPr>
            <p:cNvPr id="65" name="직사각형 7"/>
            <p:cNvSpPr/>
            <p:nvPr/>
          </p:nvSpPr>
          <p:spPr>
            <a:xfrm>
              <a:off x="4840192" y="2538154"/>
              <a:ext cx="4136686" cy="1424149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lvl="0">
                <a:defRPr/>
              </a:pPr>
              <a:r>
                <a:rPr lang="en-US" altLang="ko-KR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C</a:t>
              </a:r>
              <a:r>
                <a:rPr lang="ko-KR" altLang="en-US" sz="1300" b="1" dirty="0" err="1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ontinuous</a:t>
              </a:r>
              <a:r>
                <a:rPr lang="ko-KR" altLang="en-US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en-US" altLang="ko-KR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Drawing m/c (36"X8H+SP)</a:t>
              </a:r>
            </a:p>
            <a:p>
              <a:pPr lvl="0">
                <a:defRPr/>
              </a:pPr>
              <a:endPara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3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INVERTER : Total 917kW</a:t>
              </a:r>
            </a:p>
            <a:p>
              <a:pPr lvl="0">
                <a:defRPr/>
              </a:pPr>
              <a:endPara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 </a:t>
              </a:r>
              <a:r>
                <a:rPr lang="pl-PL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FRN110G1S-4DR</a:t>
              </a: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pl-PL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(132KW 400V) </a:t>
              </a: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x</a:t>
              </a:r>
              <a:r>
                <a:rPr lang="pl-PL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8</a:t>
              </a: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pl-PL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EA</a:t>
              </a: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pl-PL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FRN37G1S-4DR</a:t>
              </a: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pl-PL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(37KW 400V)</a:t>
              </a: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x 1 EA</a:t>
              </a:r>
            </a:p>
            <a:p>
              <a:pPr lvl="0">
                <a:defRPr/>
              </a:pPr>
              <a:endParaRPr lang="en-US" altLang="ko-KR" sz="1300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</p:txBody>
        </p:sp>
        <p:pic>
          <p:nvPicPr>
            <p:cNvPr id="66" name="그림 8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865887" y="3882311"/>
              <a:ext cx="1512144" cy="1134108"/>
            </a:xfrm>
            <a:prstGeom prst="rect">
              <a:avLst/>
            </a:prstGeom>
          </p:spPr>
        </p:pic>
        <p:pic>
          <p:nvPicPr>
            <p:cNvPr id="67" name="그림 9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4943087" y="3892879"/>
              <a:ext cx="1968048" cy="1048653"/>
            </a:xfrm>
            <a:prstGeom prst="rect">
              <a:avLst/>
            </a:prstGeom>
          </p:spPr>
        </p:pic>
        <p:pic>
          <p:nvPicPr>
            <p:cNvPr id="68" name="그림 10"/>
            <p:cNvPicPr>
              <a:picLocks noChangeAspect="1"/>
            </p:cNvPicPr>
            <p:nvPr/>
          </p:nvPicPr>
          <p:blipFill rotWithShape="1">
            <a:blip r:embed="rId11"/>
            <a:srcRect r="15760"/>
            <a:stretch>
              <a:fillRect/>
            </a:stretch>
          </p:blipFill>
          <p:spPr>
            <a:xfrm rot="5400000">
              <a:off x="4767694" y="5096032"/>
              <a:ext cx="1325611" cy="993221"/>
            </a:xfrm>
            <a:prstGeom prst="rect">
              <a:avLst/>
            </a:prstGeom>
          </p:spPr>
        </p:pic>
        <p:pic>
          <p:nvPicPr>
            <p:cNvPr id="69" name="그림 12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 rot="5400000">
              <a:off x="5766807" y="5099339"/>
              <a:ext cx="1325610" cy="986608"/>
            </a:xfrm>
            <a:prstGeom prst="rect">
              <a:avLst/>
            </a:prstGeom>
          </p:spPr>
        </p:pic>
        <p:pic>
          <p:nvPicPr>
            <p:cNvPr id="70" name="Picture 2" descr="UL 인증 , 미국 인증 : 네이버 블로그"/>
            <p:cNvPicPr>
              <a:picLocks noChangeAspect="1" noChangeArrowheads="1"/>
            </p:cNvPicPr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8471181" y="3859398"/>
              <a:ext cx="347340" cy="349601"/>
            </a:xfrm>
            <a:prstGeom prst="rect">
              <a:avLst/>
            </a:prstGeom>
            <a:noFill/>
          </p:spPr>
        </p:pic>
        <p:pic>
          <p:nvPicPr>
            <p:cNvPr id="72" name="그림 11"/>
            <p:cNvPicPr>
              <a:picLocks noChangeAspect="1"/>
            </p:cNvPicPr>
            <p:nvPr/>
          </p:nvPicPr>
          <p:blipFill rotWithShape="1">
            <a:blip r:embed="rId14"/>
            <a:stretch>
              <a:fillRect/>
            </a:stretch>
          </p:blipFill>
          <p:spPr>
            <a:xfrm rot="5400000">
              <a:off x="6310477" y="4601693"/>
              <a:ext cx="1857606" cy="884480"/>
            </a:xfrm>
            <a:prstGeom prst="rect">
              <a:avLst/>
            </a:prstGeom>
          </p:spPr>
        </p:pic>
        <p:pic>
          <p:nvPicPr>
            <p:cNvPr id="73" name="그림 29"/>
            <p:cNvPicPr>
              <a:picLocks noChangeAspect="1"/>
            </p:cNvPicPr>
            <p:nvPr/>
          </p:nvPicPr>
          <p:blipFill rotWithShape="1">
            <a:blip r:embed="rId15"/>
            <a:stretch>
              <a:fillRect/>
            </a:stretch>
          </p:blipFill>
          <p:spPr>
            <a:xfrm>
              <a:off x="8409983" y="4879256"/>
              <a:ext cx="1968048" cy="1376192"/>
            </a:xfrm>
            <a:prstGeom prst="rect">
              <a:avLst/>
            </a:prstGeom>
          </p:spPr>
        </p:pic>
        <p:pic>
          <p:nvPicPr>
            <p:cNvPr id="74" name="그림 28"/>
            <p:cNvPicPr>
              <a:picLocks noChangeAspect="1"/>
            </p:cNvPicPr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7964733" y="4263829"/>
              <a:ext cx="1253582" cy="12640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07</a:t>
            </a:r>
            <a:endParaRPr kumimoji="1" lang="en-US" altLang="ko-KR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12" name="직선 연결선[R] 11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/>
          <p:cNvCxnSpPr/>
          <p:nvPr/>
        </p:nvCxnSpPr>
        <p:spPr>
          <a:xfrm flipV="1">
            <a:off x="2489277" y="481921"/>
            <a:ext cx="90822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290934" y="78789"/>
            <a:ext cx="192405" cy="2717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ore-KR" altLang="en-US" sz="12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180" y="320339"/>
            <a:ext cx="146093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Performance</a:t>
            </a:r>
          </a:p>
        </p:txBody>
      </p:sp>
      <p:sp>
        <p:nvSpPr>
          <p:cNvPr id="35" name="TextBox 9"/>
          <p:cNvSpPr txBox="1"/>
          <p:nvPr/>
        </p:nvSpPr>
        <p:spPr>
          <a:xfrm>
            <a:off x="7061835" y="78789"/>
            <a:ext cx="4411975" cy="3479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Factory Production Equipment Automation</a:t>
            </a:r>
            <a:r>
              <a:rPr kumimoji="1" lang="ko-KR" altLang="en-US" sz="17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  </a:t>
            </a:r>
            <a:endParaRPr kumimoji="1" lang="en-US" altLang="ko-KR" sz="1700" b="1">
              <a:solidFill>
                <a:srgbClr val="3057B9"/>
              </a:solidFill>
              <a:latin typeface="Pretendard"/>
              <a:ea typeface="Pretendard"/>
              <a:cs typeface="Pretendard"/>
            </a:endParaRPr>
          </a:p>
        </p:txBody>
      </p:sp>
      <p:sp>
        <p:nvSpPr>
          <p:cNvPr id="59" name="직사각형 3"/>
          <p:cNvSpPr/>
          <p:nvPr/>
        </p:nvSpPr>
        <p:spPr>
          <a:xfrm>
            <a:off x="8530312" y="6385566"/>
            <a:ext cx="613687" cy="4724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r" defTabSz="914390" latinLnBrk="1">
              <a:defRPr/>
            </a:pPr>
            <a:endParaRPr lang="en-US" altLang="ko-KR" sz="2400" b="1">
              <a:solidFill>
                <a:schemeClr val="accent1"/>
              </a:solidFill>
              <a:latin typeface="맑은 고딕"/>
              <a:ea typeface="맑은 고딕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AC6C3DA-8F06-959C-931D-A5A17ACFA132}"/>
              </a:ext>
            </a:extLst>
          </p:cNvPr>
          <p:cNvGrpSpPr/>
          <p:nvPr/>
        </p:nvGrpSpPr>
        <p:grpSpPr>
          <a:xfrm>
            <a:off x="983180" y="932767"/>
            <a:ext cx="4014204" cy="5115939"/>
            <a:chOff x="2256479" y="932767"/>
            <a:chExt cx="3945905" cy="5115939"/>
          </a:xfrm>
        </p:grpSpPr>
        <p:pic>
          <p:nvPicPr>
            <p:cNvPr id="117" name="그림 8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2575793" y="4466122"/>
              <a:ext cx="2664631" cy="1582584"/>
            </a:xfrm>
            <a:prstGeom prst="rect">
              <a:avLst/>
            </a:prstGeom>
          </p:spPr>
        </p:pic>
        <p:pic>
          <p:nvPicPr>
            <p:cNvPr id="118" name="그림 19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575794" y="932767"/>
              <a:ext cx="2547509" cy="780745"/>
            </a:xfrm>
            <a:prstGeom prst="rect">
              <a:avLst/>
            </a:prstGeom>
          </p:spPr>
        </p:pic>
        <p:sp>
          <p:nvSpPr>
            <p:cNvPr id="119" name="직사각형 20"/>
            <p:cNvSpPr/>
            <p:nvPr/>
          </p:nvSpPr>
          <p:spPr>
            <a:xfrm>
              <a:off x="2575793" y="1614046"/>
              <a:ext cx="2664631" cy="47341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>
                <a:defRPr/>
              </a:pPr>
              <a:r>
                <a:rPr lang="en-US" altLang="ko-KR" sz="1400" b="1" dirty="0" err="1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Donghwa</a:t>
              </a:r>
              <a:r>
                <a:rPr lang="en-US" altLang="ko-KR" sz="14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Corporation </a:t>
              </a:r>
            </a:p>
            <a:p>
              <a:pPr algn="ctr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Vietnam Factory</a:t>
              </a:r>
            </a:p>
          </p:txBody>
        </p:sp>
        <p:pic>
          <p:nvPicPr>
            <p:cNvPr id="120" name="Picture 6" descr="[사진=동화기업]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2256479" y="3036714"/>
              <a:ext cx="2789773" cy="1429408"/>
            </a:xfrm>
            <a:prstGeom prst="rect">
              <a:avLst/>
            </a:prstGeom>
            <a:noFill/>
          </p:spPr>
        </p:pic>
        <p:sp>
          <p:nvSpPr>
            <p:cNvPr id="121" name="직사각형 21"/>
            <p:cNvSpPr/>
            <p:nvPr/>
          </p:nvSpPr>
          <p:spPr>
            <a:xfrm>
              <a:off x="2575794" y="2090512"/>
              <a:ext cx="3626590" cy="78074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lvl="0">
                <a:defRPr/>
              </a:pPr>
              <a:r>
                <a:rPr lang="en-US" altLang="ko-KR" sz="1400" b="1" dirty="0">
                  <a:solidFill>
                    <a:srgbClr val="3057B9"/>
                  </a:solidFill>
                  <a:latin typeface="Pretendard"/>
                  <a:ea typeface="Pretendard"/>
                  <a:cs typeface="Arial"/>
                </a:rPr>
                <a:t>FORMALIN &amp; RESIN PLANT</a:t>
              </a:r>
              <a:endParaRPr lang="en-US" altLang="ko-KR" sz="1400" b="1" dirty="0">
                <a:solidFill>
                  <a:srgbClr val="0033CC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Electrical and instrumentation systems</a:t>
              </a:r>
            </a:p>
            <a:p>
              <a:pPr lvl="0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design/manufacture/installation work/commissioning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EF05884-6A7B-1C84-10A0-1D0D5534B21C}"/>
              </a:ext>
            </a:extLst>
          </p:cNvPr>
          <p:cNvGrpSpPr/>
          <p:nvPr/>
        </p:nvGrpSpPr>
        <p:grpSpPr>
          <a:xfrm>
            <a:off x="4579085" y="884005"/>
            <a:ext cx="3293603" cy="5164701"/>
            <a:chOff x="6654115" y="884005"/>
            <a:chExt cx="3293603" cy="5164701"/>
          </a:xfrm>
        </p:grpSpPr>
        <p:pic>
          <p:nvPicPr>
            <p:cNvPr id="122" name="그림 1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7165216" y="884005"/>
              <a:ext cx="1978783" cy="1099950"/>
            </a:xfrm>
            <a:prstGeom prst="rect">
              <a:avLst/>
            </a:prstGeom>
          </p:spPr>
        </p:pic>
        <p:sp>
          <p:nvSpPr>
            <p:cNvPr id="123" name="직사각형 2"/>
            <p:cNvSpPr/>
            <p:nvPr/>
          </p:nvSpPr>
          <p:spPr>
            <a:xfrm>
              <a:off x="6795285" y="2087461"/>
              <a:ext cx="3152433" cy="63670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 anchorCtr="0"/>
            <a:lstStyle/>
            <a:p>
              <a:pPr lvl="0">
                <a:defRPr/>
              </a:pPr>
              <a:r>
                <a:rPr lang="en-US" altLang="ko-KR" sz="1400" b="1" dirty="0">
                  <a:solidFill>
                    <a:srgbClr val="3057B9"/>
                  </a:solidFill>
                  <a:latin typeface="Pretendard"/>
                  <a:ea typeface="Pretendard"/>
                  <a:cs typeface="Arial"/>
                </a:rPr>
                <a:t>MCC PANEL / PLC PANEL</a:t>
              </a:r>
              <a:endParaRPr lang="en-US" altLang="ko-KR" sz="1400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endParaRPr lang="en-US" altLang="ko-KR" sz="200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marL="0" lvl="0" indent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design/manufacture/installation work/commissioning</a:t>
              </a:r>
            </a:p>
          </p:txBody>
        </p:sp>
        <p:pic>
          <p:nvPicPr>
            <p:cNvPr id="124" name="그림 4"/>
            <p:cNvPicPr>
              <a:picLocks noChangeAspect="1"/>
            </p:cNvPicPr>
            <p:nvPr/>
          </p:nvPicPr>
          <p:blipFill rotWithShape="1">
            <a:blip r:embed="rId7"/>
            <a:srcRect t="16840"/>
            <a:stretch>
              <a:fillRect/>
            </a:stretch>
          </p:blipFill>
          <p:spPr>
            <a:xfrm>
              <a:off x="7165216" y="3036714"/>
              <a:ext cx="2540996" cy="1340401"/>
            </a:xfrm>
            <a:prstGeom prst="rect">
              <a:avLst/>
            </a:prstGeom>
          </p:spPr>
        </p:pic>
        <p:pic>
          <p:nvPicPr>
            <p:cNvPr id="125" name="그림 5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6654115" y="4377115"/>
              <a:ext cx="2710753" cy="1671591"/>
            </a:xfrm>
            <a:prstGeom prst="rect">
              <a:avLst/>
            </a:prstGeom>
          </p:spPr>
        </p:pic>
      </p:grpSp>
      <p:pic>
        <p:nvPicPr>
          <p:cNvPr id="4" name="Picture 2" descr="특징주] 삼성중공업(010140), LNG선 쾌속질주…친환경 선박 경쟁력 입증 - 인천일보">
            <a:extLst>
              <a:ext uri="{FF2B5EF4-FFF2-40B4-BE49-F238E27FC236}">
                <a16:creationId xmlns:a16="http://schemas.microsoft.com/office/drawing/2014/main" id="{CA715EA4-7254-0A3D-3EA6-B3BE6B5A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8399733" y="933050"/>
            <a:ext cx="2813153" cy="977260"/>
          </a:xfrm>
          <a:prstGeom prst="rect">
            <a:avLst/>
          </a:prstGeom>
          <a:noFill/>
        </p:spPr>
      </p:pic>
      <p:sp>
        <p:nvSpPr>
          <p:cNvPr id="6" name="직사각형 19">
            <a:extLst>
              <a:ext uri="{FF2B5EF4-FFF2-40B4-BE49-F238E27FC236}">
                <a16:creationId xmlns:a16="http://schemas.microsoft.com/office/drawing/2014/main" id="{57A4A2D4-E4F5-77A5-9E0E-E811ECE2FD5A}"/>
              </a:ext>
            </a:extLst>
          </p:cNvPr>
          <p:cNvSpPr/>
          <p:nvPr/>
        </p:nvSpPr>
        <p:spPr>
          <a:xfrm>
            <a:off x="8574169" y="1997653"/>
            <a:ext cx="4669259" cy="77779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LNG</a:t>
            </a:r>
            <a:r>
              <a:rPr lang="ko-KR" altLang="en-US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 </a:t>
            </a: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SYSTEM</a:t>
            </a:r>
            <a:r>
              <a:rPr lang="ko-KR" altLang="en-US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 </a:t>
            </a: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TEST</a:t>
            </a:r>
            <a:r>
              <a:rPr lang="ko-KR" altLang="en-US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 </a:t>
            </a: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FACILITY</a:t>
            </a:r>
          </a:p>
          <a:p>
            <a:pPr lvl="0">
              <a:defRPr/>
            </a:pPr>
            <a:r>
              <a:rPr lang="en-US" altLang="ko-KR" sz="1400" b="1" dirty="0">
                <a:solidFill>
                  <a:srgbClr val="3057B9"/>
                </a:solidFill>
                <a:latin typeface="Pretendard"/>
                <a:ea typeface="Pretendard"/>
                <a:cs typeface="Arial"/>
              </a:rPr>
              <a:t>G/W HEATER CONTROL SYSTEM</a:t>
            </a:r>
          </a:p>
        </p:txBody>
      </p:sp>
      <p:pic>
        <p:nvPicPr>
          <p:cNvPr id="8" name="그림 13">
            <a:extLst>
              <a:ext uri="{FF2B5EF4-FFF2-40B4-BE49-F238E27FC236}">
                <a16:creationId xmlns:a16="http://schemas.microsoft.com/office/drawing/2014/main" id="{E28058DD-F9F0-123F-ACF5-A1D13C209E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8217439" y="4377115"/>
            <a:ext cx="2654103" cy="16675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33537815-240E-A2D1-665A-EE7CC2D15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 rot="5400000">
            <a:off x="9159077" y="2436419"/>
            <a:ext cx="1340405" cy="25409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1882" y="320339"/>
            <a:ext cx="380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ore-KR" sz="1500" b="1" dirty="0">
                <a:solidFill>
                  <a:srgbClr val="E93A17"/>
                </a:solidFill>
                <a:latin typeface="Pretendard Black"/>
                <a:ea typeface="Pretendard Black"/>
                <a:cs typeface="Pretendard Black"/>
              </a:rPr>
              <a:t>08</a:t>
            </a:r>
            <a:endParaRPr kumimoji="1" lang="ko-Kore-KR" altLang="en-US" sz="1500" b="1" dirty="0">
              <a:solidFill>
                <a:srgbClr val="E93A17"/>
              </a:solidFill>
              <a:latin typeface="Pretendard Black"/>
              <a:ea typeface="Pretendard Black"/>
              <a:cs typeface="Pretendard Black"/>
            </a:endParaRPr>
          </a:p>
        </p:txBody>
      </p:sp>
      <p:cxnSp>
        <p:nvCxnSpPr>
          <p:cNvPr id="12" name="직선 연결선[R] 11"/>
          <p:cNvCxnSpPr/>
          <p:nvPr/>
        </p:nvCxnSpPr>
        <p:spPr>
          <a:xfrm>
            <a:off x="541162" y="6532963"/>
            <a:ext cx="11030396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/>
          <p:cNvCxnSpPr/>
          <p:nvPr/>
        </p:nvCxnSpPr>
        <p:spPr>
          <a:xfrm flipV="1">
            <a:off x="2489277" y="481921"/>
            <a:ext cx="908228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290934" y="78789"/>
            <a:ext cx="192405" cy="2717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endParaRPr kumimoji="1" lang="ko-Kore-KR" altLang="en-US" sz="1200">
              <a:solidFill>
                <a:srgbClr val="7B95E4"/>
              </a:solidFill>
              <a:latin typeface="Pretendard ExtraLight"/>
              <a:ea typeface="Pretendard ExtraLight"/>
              <a:cs typeface="Pretendard Extra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180" y="320339"/>
            <a:ext cx="1460935" cy="334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Performance</a:t>
            </a:r>
          </a:p>
        </p:txBody>
      </p:sp>
      <p:sp>
        <p:nvSpPr>
          <p:cNvPr id="35" name="TextBox 9"/>
          <p:cNvSpPr txBox="1"/>
          <p:nvPr/>
        </p:nvSpPr>
        <p:spPr>
          <a:xfrm>
            <a:off x="9547860" y="78789"/>
            <a:ext cx="1925949" cy="338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1" lang="en-US" altLang="ko-KR" sz="1600" b="1">
                <a:solidFill>
                  <a:srgbClr val="3057B9"/>
                </a:solidFill>
                <a:latin typeface="Pretendard"/>
                <a:ea typeface="Pretendard"/>
                <a:cs typeface="Pretendard"/>
              </a:rPr>
              <a:t>Eco-Friendly Ship</a:t>
            </a:r>
          </a:p>
        </p:txBody>
      </p:sp>
      <p:sp>
        <p:nvSpPr>
          <p:cNvPr id="59" name="직사각형 3"/>
          <p:cNvSpPr/>
          <p:nvPr/>
        </p:nvSpPr>
        <p:spPr>
          <a:xfrm>
            <a:off x="8530312" y="6385566"/>
            <a:ext cx="613687" cy="4724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r" defTabSz="914390" latinLnBrk="1">
              <a:defRPr/>
            </a:pPr>
            <a:endParaRPr lang="en-US" altLang="ko-KR" sz="2400" b="1">
              <a:solidFill>
                <a:schemeClr val="accent1"/>
              </a:solidFill>
              <a:latin typeface="맑은 고딕"/>
              <a:ea typeface="맑은 고딕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C3BFCFF-4C8B-D073-828A-AFCC6CF33D30}"/>
              </a:ext>
            </a:extLst>
          </p:cNvPr>
          <p:cNvGrpSpPr/>
          <p:nvPr/>
        </p:nvGrpSpPr>
        <p:grpSpPr>
          <a:xfrm>
            <a:off x="983180" y="1009325"/>
            <a:ext cx="10225640" cy="5089701"/>
            <a:chOff x="983180" y="1080774"/>
            <a:chExt cx="10225640" cy="5089701"/>
          </a:xfrm>
        </p:grpSpPr>
        <p:pic>
          <p:nvPicPr>
            <p:cNvPr id="131" name="Picture 6" descr="LNG청항선 여청2호 신규 취항 &amp;lt; 환경 &amp;lt; 해양ㆍ안전 &amp;lt; 기사본문 - 한국해운신문"/>
            <p:cNvPicPr>
              <a:picLocks noChangeAspect="1" noChangeArrowheads="1"/>
            </p:cNvPicPr>
            <p:nvPr/>
          </p:nvPicPr>
          <p:blipFill rotWithShape="1">
            <a:blip r:embed="rId3"/>
            <a:srcRect b="8690"/>
            <a:stretch>
              <a:fillRect/>
            </a:stretch>
          </p:blipFill>
          <p:spPr>
            <a:xfrm>
              <a:off x="983180" y="3861954"/>
              <a:ext cx="3957875" cy="2308519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32" name="그림 4"/>
            <p:cNvPicPr/>
            <p:nvPr/>
          </p:nvPicPr>
          <p:blipFill rotWithShape="1">
            <a:blip r:embed="rId4"/>
            <a:srcRect r="6090" b="14630"/>
            <a:stretch>
              <a:fillRect/>
            </a:stretch>
          </p:blipFill>
          <p:spPr>
            <a:xfrm>
              <a:off x="5822218" y="1080774"/>
              <a:ext cx="5386602" cy="2308521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3" name="직사각형 7"/>
            <p:cNvSpPr/>
            <p:nvPr/>
          </p:nvSpPr>
          <p:spPr>
            <a:xfrm>
              <a:off x="2022812" y="2039258"/>
              <a:ext cx="3115948" cy="154897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lvl="0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Ministry of Oceans and Fisheries </a:t>
              </a:r>
            </a:p>
            <a:p>
              <a:pPr lvl="0">
                <a:defRPr/>
              </a:pPr>
              <a:r>
                <a:rPr lang="en-US" altLang="ko-KR" sz="1400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Yeosu Regional Maritime Affairs and Fisheries Office</a:t>
              </a:r>
            </a:p>
            <a:p>
              <a:pPr lvl="0">
                <a:defRPr/>
              </a:pPr>
              <a:r>
                <a:rPr lang="en-US" altLang="ko-KR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280-ton </a:t>
              </a:r>
              <a:r>
                <a:rPr lang="en-US" altLang="ko-KR" b="1" dirty="0" err="1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Cheonghang</a:t>
              </a:r>
              <a:r>
                <a:rPr lang="en-US" altLang="ko-KR" b="1" dirty="0">
                  <a:solidFill>
                    <a:schemeClr val="tx1"/>
                  </a:solidFill>
                  <a:latin typeface="Pretendard"/>
                  <a:ea typeface="Pretendard"/>
                  <a:cs typeface="Arial"/>
                </a:rPr>
                <a:t> ship</a:t>
              </a:r>
              <a:endParaRPr lang="ko-KR" altLang="en-US" sz="1600" b="1" dirty="0">
                <a:solidFill>
                  <a:schemeClr val="tx1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LNG F</a:t>
              </a:r>
              <a:r>
                <a:rPr lang="ko-KR" altLang="en-US" sz="1600" b="1" dirty="0" err="1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uel</a:t>
              </a:r>
              <a:r>
                <a:rPr lang="ko-KR" altLang="en-US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en-US" altLang="ko-KR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P</a:t>
              </a:r>
              <a:r>
                <a:rPr lang="ko-KR" altLang="en-US" sz="1600" b="1" dirty="0" err="1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ropulsion</a:t>
              </a:r>
              <a:r>
                <a:rPr lang="ko-KR" altLang="en-US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 </a:t>
              </a:r>
              <a:r>
                <a:rPr lang="en-US" altLang="ko-KR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S</a:t>
              </a:r>
              <a:r>
                <a:rPr lang="ko-KR" altLang="en-US" sz="1600" b="1" dirty="0" err="1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ystem</a:t>
              </a:r>
              <a:endParaRPr lang="ko-KR" altLang="en-US" sz="1600" b="1" dirty="0">
                <a:solidFill>
                  <a:srgbClr val="0070C0"/>
                </a:solidFill>
                <a:latin typeface="Pretendard"/>
                <a:ea typeface="Pretendard"/>
                <a:cs typeface="Arial"/>
              </a:endParaRPr>
            </a:p>
            <a:p>
              <a:pPr lvl="0">
                <a:defRPr/>
              </a:pPr>
              <a:r>
                <a:rPr lang="en-US" altLang="ko-KR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Fuel Gas Supply Control &amp;</a:t>
              </a:r>
            </a:p>
            <a:p>
              <a:pPr lvl="0">
                <a:defRPr/>
              </a:pPr>
              <a:r>
                <a:rPr lang="en-US" altLang="ko-KR" sz="1600" b="1" dirty="0">
                  <a:solidFill>
                    <a:srgbClr val="0070C0"/>
                  </a:solidFill>
                  <a:latin typeface="Pretendard"/>
                  <a:ea typeface="Pretendard"/>
                  <a:cs typeface="Arial"/>
                </a:rPr>
                <a:t>Monitoring System</a:t>
              </a:r>
            </a:p>
          </p:txBody>
        </p:sp>
        <p:pic>
          <p:nvPicPr>
            <p:cNvPr id="134" name="Picture 2" descr="여수지방해양수산청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983180" y="1080774"/>
              <a:ext cx="3755397" cy="854952"/>
            </a:xfrm>
            <a:prstGeom prst="rect">
              <a:avLst/>
            </a:prstGeom>
            <a:noFill/>
          </p:spPr>
        </p:pic>
        <p:pic>
          <p:nvPicPr>
            <p:cNvPr id="135" name="그림 3"/>
            <p:cNvPicPr/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5822218" y="3861954"/>
              <a:ext cx="5386602" cy="2308521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3014050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1144</Words>
  <Application>Microsoft Office PowerPoint</Application>
  <PresentationFormat>와이드스크린</PresentationFormat>
  <Paragraphs>315</Paragraphs>
  <Slides>16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9" baseType="lpstr">
      <vt:lpstr>Pretendard</vt:lpstr>
      <vt:lpstr>Pretendard Black</vt:lpstr>
      <vt:lpstr>Pretendard ExtraBold</vt:lpstr>
      <vt:lpstr>Pretendard ExtraLight</vt:lpstr>
      <vt:lpstr>Pretendard Light</vt:lpstr>
      <vt:lpstr>Pretendard Medium</vt:lpstr>
      <vt:lpstr>Pretendard SemiBold</vt:lpstr>
      <vt:lpstr>Söhne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93chlwldud@gmail.com</dc:creator>
  <cp:lastModifiedBy>동인기전 연구실</cp:lastModifiedBy>
  <cp:revision>269</cp:revision>
  <dcterms:created xsi:type="dcterms:W3CDTF">2023-01-05T03:22:52Z</dcterms:created>
  <dcterms:modified xsi:type="dcterms:W3CDTF">2023-06-19T08:37:42Z</dcterms:modified>
  <cp:version/>
</cp:coreProperties>
</file>